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22" y="4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25" y="503825"/>
            <a:ext cx="569531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90575" y="2892926"/>
            <a:ext cx="3562848" cy="1309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heavy">
                <a:solidFill>
                  <a:srgbClr val="0097A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 u="heavy">
                <a:solidFill>
                  <a:srgbClr val="0097A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4725" y="503825"/>
            <a:ext cx="772985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4725" y="1176350"/>
            <a:ext cx="8331200" cy="2940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heavy">
                <a:solidFill>
                  <a:srgbClr val="0097A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2/file/c399862d3b9d6b76c8436e924a68c45b-Paper.pdf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0t-OCG79-U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-free-lunch.org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_8yVOC4ciXc&amp;t=489s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ntamagazine.org/to-build-truly-intelligent-machines-teach-them-cause-and-effect-20180515/" TargetMode="External"/><Relationship Id="rId2" Type="http://schemas.openxmlformats.org/officeDocument/2006/relationships/hyperlink" Target="http://www.scholarpedia.org/article/Turing_machin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uss.pytorch.org/t/difference-between-cross-entropy-loss-or-log-likelihood-loss/38816/2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IQlmHxI6-0&amp;t=226s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uss.pytorch.org/t/difference-between-cross-entropy-loss-or-log-likelihood-loss/38816/2" TargetMode="External"/><Relationship Id="rId2" Type="http://schemas.openxmlformats.org/officeDocument/2006/relationships/hyperlink" Target="https://machinelearningmastery.com/logistic-regression-with-maximum-likelihood-estimation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Jtbp7yTCJQEwMXN0N_FpCVNNT3ZvmTPy#scrollTo%3DAf3C7IMCobNk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f-sn2oqXJ0a5OGSPrOADHE2W0hrmQUH_#scrollTo%3DS6GjvTEIgegj%26uniqifier%3D1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tats.stackexchange.com/questions/198038/cross-entropy-or-log-likelihood-in-output-layer" TargetMode="External"/><Relationship Id="rId5" Type="http://schemas.openxmlformats.org/officeDocument/2006/relationships/hyperlink" Target="https://machinelearningmastery.com/logistic-regression-with-maximum-likelihood-estimation/" TargetMode="External"/><Relationship Id="rId4" Type="http://schemas.openxmlformats.org/officeDocument/2006/relationships/hyperlink" Target="https://colab.research.google.com/drive/11Oef1aJG2Pa5tTPFP59u3uhwzenW9-dF#scrollTo%3DwHG3oryMlnm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classroom.udacity.com/courses/ud188/lessons/b4ca7aaa-b346-43b1-ae7d-20d27b2eab65/concepts/7a42d26d-7d7e-4c76-a014-5bf8b4413179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lassroom.udacity.com/courses/ud188/lessons/b4ca7aaa-b346-43b1-ae7d-20d27b2eab65/concepts/02c36864-ee71-481c-bb01-a34c35bfc581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ud188/lessons/b4ca7aaa-b346-43b1-ae7d-20d27b2eab65/concepts/7a42d26d-7d7e-4c76-a014-5bf8b4413179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s://classroom.udacity.com/courses/ud188/lessons/b4ca7aaa-b346-43b1-ae7d-20d27b2eab65/concepts/7a42d26d-7d7e-4c76-a014-5bf8b4413179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ndandandand/intro-to-pytorch/blob/main/Learning_non_linearities.ipynb" TargetMode="External"/><Relationship Id="rId4" Type="http://schemas.openxmlformats.org/officeDocument/2006/relationships/hyperlink" Target="https://cs231n.github.io/neural-networks-case-study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adrienj.github.io/posts/Deep-Learning-Book-Series-2.1-Scalars-Vectors-Matrices-and-Tensors/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kdnuggets.com/2018/05/wtf-tensor.html#%3A~%3Atext%3Das%20the%20tensor.-%2CA%20tensor%20is%20a%20container%20which%20can%20house%20data%20in%2Csimply%20a%20data%20container%2C%20howev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etosa.io/ev/image-kernels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matrixmultiplication.xyz/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T4Mp9EdVqs&amp;feature=emb_title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9/cs231n_2019_lecture04.pdf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autil.us/the-man-who-tried-to-redeem-the-world-with-logic-2885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omZ/intro-to-pytorch/blob/main/Part_1_Tensors_in_PyTorch_(Solution).ipynb" TargetMode="External"/><Relationship Id="rId2" Type="http://schemas.openxmlformats.org/officeDocument/2006/relationships/hyperlink" Target="https://github.com/GenomZ/intro-to-pytorch/blob/main/Part_1_Tensors_in_PyTorch_(Exercises).ipynb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hyperlink" Target="https://github.com/fastai/fastbook/blob/master/04_mnist_basics.ipynb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ud188/lessons/b4ca7aaa-b346-43b1-ae7d-20d27b2eab65/concepts/9d9f38ff-e113-41f0-86ab-5e854d6adfc6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i2mrzVu0AE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SFI_l96Oss4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9/cs231n_2019_lecture04.pdf" TargetMode="Externa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hyperlink" Target="http://cs231n.stanford.edu/slides/2019/cs231n_2019_lecture04.pdf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hyperlink" Target="https://classroom.udacity.com/courses/ud188/lessons/b4ca7aaa-b346-43b1-ae7d-20d27b2eab65/concepts/2e0a0320-f6f0-4506-a6b5-0d913fac2fa1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omZ/intro-to-pytorch/blob/main/Part_2_Neural_Networks_in_PyTorch_(Solution).ipynb" TargetMode="External"/><Relationship Id="rId2" Type="http://schemas.openxmlformats.org/officeDocument/2006/relationships/hyperlink" Target="https://github.com/GenomZ/intro-to-pytorch/blob/main/Part_2_Neural_Networks_in_PyTorch_(Exercises).ipynb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max_function" TargetMode="External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mastery.com/softmax-activation-function-with-pytho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andandand/intro-to-pytorch/blob/main/Part_3_Training_Neural_Networks_(Exercises).ipynb" TargetMode="External"/><Relationship Id="rId2" Type="http://schemas.openxmlformats.org/officeDocument/2006/relationships/hyperlink" Target="https://github.com/GenomZ/intro-to-pytorch/blob/main/Part_3_Training_Neural_Networks_(Exercises)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cuss.pytorch.org/t/difference-between-cross-entropy-loss-or-log-likelihood-loss/38816" TargetMode="External"/><Relationship Id="rId5" Type="http://schemas.openxmlformats.org/officeDocument/2006/relationships/hyperlink" Target="https://github.com/andandandand/intro-to-pytorch/blob/main/Part_3_Training_Neural_Networks_(Solution).ipynb" TargetMode="External"/><Relationship Id="rId4" Type="http://schemas.openxmlformats.org/officeDocument/2006/relationships/hyperlink" Target="https://github.com/GenomZ/intro-to-pytorch/blob/main/Part_3_Training_Neural_Networks_(Solution).ipynb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ud188/lessons/b4ca7aaa-b346-43b1-ae7d-20d27b2eab65/concepts/207e59e5-4542-4bf3-9acf-2c67c22525e8" TargetMode="Externa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ud188/lessons/b4ca7aaa-b346-43b1-ae7d-20d27b2eab65/concepts/d98afa37-4318-4203-9f99-4e2a64922bee" TargetMode="External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lab.research.google.com/drive/10fX52kZXRC-1JAAfy2oJPs-_7rR1mlJi?usp=sharing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deep-neural-network/lecture/duStO/exponentially-weighted-averages" TargetMode="External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omZ/intro-to-pytorch/blob/main/Part_4_Fashion_MNIST_(Solution).ipynb" TargetMode="External"/><Relationship Id="rId2" Type="http://schemas.openxmlformats.org/officeDocument/2006/relationships/hyperlink" Target="https://github.com/GenomZ/intro-to-pytorch/blob/main/Part_4_Fashion_MNIST_(Exercises).ipynb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62257/whats-the-difference-between-logistic-regression-and-perceptron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" TargetMode="External"/><Relationship Id="rId3" Type="http://schemas.openxmlformats.org/officeDocument/2006/relationships/hyperlink" Target="https://www.coursera.org/learn/convolutional-neural-networks" TargetMode="External"/><Relationship Id="rId7" Type="http://schemas.openxmlformats.org/officeDocument/2006/relationships/hyperlink" Target="https://youtu.be/aircAruvnKk" TargetMode="External"/><Relationship Id="rId12" Type="http://schemas.openxmlformats.org/officeDocument/2006/relationships/hyperlink" Target="https://www.youtube.com/watch?v=ErfnhcEV1O8" TargetMode="External"/><Relationship Id="rId2" Type="http://schemas.openxmlformats.org/officeDocument/2006/relationships/hyperlink" Target="https://www.udacity.com/course/deep-learning-pytorch--ud1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231n.stanford.edu/" TargetMode="External"/><Relationship Id="rId11" Type="http://schemas.openxmlformats.org/officeDocument/2006/relationships/hyperlink" Target="https://www.youtube.com/watch?v=tRsSi_sqXjI" TargetMode="External"/><Relationship Id="rId5" Type="http://schemas.openxmlformats.org/officeDocument/2006/relationships/hyperlink" Target="https://www.pyimagesearch.com/blog/" TargetMode="External"/><Relationship Id="rId10" Type="http://schemas.openxmlformats.org/officeDocument/2006/relationships/hyperlink" Target="https://machinelearningmastery.com/cross-entropy-for-machine-learning/" TargetMode="External"/><Relationship Id="rId4" Type="http://schemas.openxmlformats.org/officeDocument/2006/relationships/hyperlink" Target="https://course.fast.ai/" TargetMode="External"/><Relationship Id="rId9" Type="http://schemas.openxmlformats.org/officeDocument/2006/relationships/hyperlink" Target="https://youtu.be/6wcs6szJWMY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0970132_Galton%27s_Family_Heights_Data_Revisited" TargetMode="External"/><Relationship Id="rId2" Type="http://schemas.openxmlformats.org/officeDocument/2006/relationships/hyperlink" Target="https://utstat.toronto.edu/reid/sta2212s/2021/Galton85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6892" y="300608"/>
            <a:ext cx="7980680" cy="239903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065" marR="5080" indent="8255" algn="ctr">
              <a:lnSpc>
                <a:spcPts val="6230"/>
              </a:lnSpc>
              <a:spcBef>
                <a:spcPts val="200"/>
              </a:spcBef>
            </a:pPr>
            <a:r>
              <a:rPr sz="5200" dirty="0">
                <a:latin typeface="Arial"/>
                <a:cs typeface="Arial"/>
              </a:rPr>
              <a:t>Backpropagation</a:t>
            </a:r>
            <a:r>
              <a:rPr sz="5200" spc="-90" dirty="0">
                <a:latin typeface="Arial"/>
                <a:cs typeface="Arial"/>
              </a:rPr>
              <a:t> </a:t>
            </a:r>
            <a:r>
              <a:rPr sz="5200" spc="-25" dirty="0">
                <a:latin typeface="Arial"/>
                <a:cs typeface="Arial"/>
              </a:rPr>
              <a:t>and </a:t>
            </a:r>
            <a:r>
              <a:rPr sz="5200" dirty="0">
                <a:latin typeface="Arial"/>
                <a:cs typeface="Arial"/>
              </a:rPr>
              <a:t>Gradient</a:t>
            </a:r>
            <a:r>
              <a:rPr sz="5200" spc="-45" dirty="0">
                <a:latin typeface="Arial"/>
                <a:cs typeface="Arial"/>
              </a:rPr>
              <a:t> </a:t>
            </a:r>
            <a:r>
              <a:rPr sz="5200" dirty="0">
                <a:latin typeface="Arial"/>
                <a:cs typeface="Arial"/>
              </a:rPr>
              <a:t>Descent</a:t>
            </a:r>
            <a:r>
              <a:rPr sz="5200" spc="-35" dirty="0">
                <a:latin typeface="Arial"/>
                <a:cs typeface="Arial"/>
              </a:rPr>
              <a:t> </a:t>
            </a:r>
            <a:r>
              <a:rPr sz="5200" dirty="0">
                <a:latin typeface="Arial"/>
                <a:cs typeface="Arial"/>
              </a:rPr>
              <a:t>in</a:t>
            </a:r>
            <a:r>
              <a:rPr sz="5200" spc="-30" dirty="0">
                <a:latin typeface="Arial"/>
                <a:cs typeface="Arial"/>
              </a:rPr>
              <a:t> </a:t>
            </a:r>
            <a:r>
              <a:rPr sz="5200" spc="-10" dirty="0">
                <a:latin typeface="Arial"/>
                <a:cs typeface="Arial"/>
              </a:rPr>
              <a:t>Neural Networks</a:t>
            </a:r>
            <a:endParaRPr sz="5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xfrm>
            <a:off x="2790575" y="2892926"/>
            <a:ext cx="3562848" cy="131638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indent="-1905" algn="ctr">
              <a:lnSpc>
                <a:spcPct val="100400"/>
              </a:lnSpc>
              <a:spcBef>
                <a:spcPts val="85"/>
              </a:spcBef>
            </a:pPr>
            <a:r>
              <a:rPr lang="en-GB" sz="2800" b="1" u="none" dirty="0">
                <a:solidFill>
                  <a:srgbClr val="595959"/>
                </a:solidFill>
                <a:latin typeface="Arial"/>
                <a:cs typeface="Arial"/>
              </a:rPr>
              <a:t>Krzysztof Buzar</a:t>
            </a:r>
          </a:p>
          <a:p>
            <a:pPr marL="12065" marR="5080" indent="-1905" algn="ctr">
              <a:lnSpc>
                <a:spcPct val="100400"/>
              </a:lnSpc>
              <a:spcBef>
                <a:spcPts val="85"/>
              </a:spcBef>
            </a:pPr>
            <a:r>
              <a:rPr sz="2800" b="1" u="none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2800" b="1" u="none" spc="-114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b="1" u="none" dirty="0">
                <a:solidFill>
                  <a:srgbClr val="595959"/>
                </a:solidFill>
                <a:latin typeface="Arial"/>
                <a:cs typeface="Arial"/>
              </a:rPr>
              <a:t>Science</a:t>
            </a:r>
            <a:r>
              <a:rPr sz="2800" b="1" u="none" spc="-1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b="1" u="none" spc="-10" dirty="0">
                <a:solidFill>
                  <a:srgbClr val="595959"/>
                </a:solidFill>
                <a:latin typeface="Arial"/>
                <a:cs typeface="Arial"/>
              </a:rPr>
              <a:t>Retreat </a:t>
            </a:r>
            <a:r>
              <a:rPr lang="en-GB" sz="2800" u="none" spc="-10" dirty="0">
                <a:solidFill>
                  <a:srgbClr val="595959"/>
                </a:solidFill>
                <a:latin typeface="Arial"/>
                <a:cs typeface="Arial"/>
              </a:rPr>
              <a:t>February</a:t>
            </a:r>
            <a:r>
              <a:rPr sz="2800" u="none" spc="-85" dirty="0">
                <a:solidFill>
                  <a:srgbClr val="595959"/>
                </a:solidFill>
              </a:rPr>
              <a:t> </a:t>
            </a:r>
            <a:r>
              <a:rPr sz="2800" u="none" spc="-20" dirty="0">
                <a:solidFill>
                  <a:srgbClr val="595959"/>
                </a:solidFill>
              </a:rPr>
              <a:t>202</a:t>
            </a:r>
            <a:r>
              <a:rPr lang="en-GB" sz="2800" u="none" spc="-20" dirty="0">
                <a:solidFill>
                  <a:srgbClr val="595959"/>
                </a:solidFill>
              </a:rPr>
              <a:t>4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Multilayer</a:t>
            </a:r>
            <a:r>
              <a:rPr spc="-130" dirty="0"/>
              <a:t> </a:t>
            </a:r>
            <a:r>
              <a:rPr spc="-10" dirty="0"/>
              <a:t>perceptrons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7175" y="1189171"/>
            <a:ext cx="3617399" cy="34586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Hidden</a:t>
            </a:r>
            <a:r>
              <a:rPr spc="-120" dirty="0"/>
              <a:t> </a:t>
            </a:r>
            <a:r>
              <a:rPr spc="-10" dirty="0"/>
              <a:t>layers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1739" y="1157532"/>
            <a:ext cx="4480401" cy="36341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Hidden</a:t>
            </a:r>
            <a:r>
              <a:rPr spc="-120" dirty="0"/>
              <a:t> </a:t>
            </a:r>
            <a:r>
              <a:rPr spc="-10" dirty="0"/>
              <a:t>layers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6149" y="1112825"/>
            <a:ext cx="4171949" cy="35051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Stir</a:t>
            </a:r>
            <a:r>
              <a:rPr spc="-3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spc="-20" dirty="0"/>
              <a:t>pile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8900" y="1132024"/>
            <a:ext cx="3229115" cy="38209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7810500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pc="-10" dirty="0"/>
              <a:t>Different</a:t>
            </a:r>
            <a:r>
              <a:rPr spc="-140" dirty="0"/>
              <a:t> </a:t>
            </a:r>
            <a:r>
              <a:rPr dirty="0"/>
              <a:t>network</a:t>
            </a:r>
            <a:r>
              <a:rPr spc="-135" dirty="0"/>
              <a:t> </a:t>
            </a:r>
            <a:r>
              <a:rPr dirty="0"/>
              <a:t>architectures</a:t>
            </a:r>
            <a:r>
              <a:rPr spc="-135" dirty="0"/>
              <a:t> </a:t>
            </a:r>
            <a:r>
              <a:rPr dirty="0"/>
              <a:t>represent</a:t>
            </a:r>
            <a:r>
              <a:rPr spc="-135" dirty="0"/>
              <a:t> </a:t>
            </a:r>
            <a:r>
              <a:rPr spc="-10" dirty="0"/>
              <a:t>different </a:t>
            </a:r>
            <a:r>
              <a:rPr dirty="0"/>
              <a:t>ways</a:t>
            </a:r>
            <a:r>
              <a:rPr spc="-55" dirty="0"/>
              <a:t> </a:t>
            </a:r>
            <a:r>
              <a:rPr dirty="0"/>
              <a:t>to</a:t>
            </a:r>
            <a:r>
              <a:rPr spc="-50" dirty="0"/>
              <a:t> </a:t>
            </a:r>
            <a:r>
              <a:rPr dirty="0"/>
              <a:t>‘stir</a:t>
            </a:r>
            <a:r>
              <a:rPr spc="-5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spc="-10" dirty="0"/>
              <a:t>pile’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670" y="1616125"/>
            <a:ext cx="7299879" cy="29847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29100" y="4787813"/>
            <a:ext cx="277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Architecture</a:t>
            </a:r>
            <a:r>
              <a:rPr sz="14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of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9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Alexnet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network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65" dirty="0"/>
              <a:t> </a:t>
            </a:r>
            <a:r>
              <a:rPr dirty="0"/>
              <a:t>is</a:t>
            </a:r>
            <a:r>
              <a:rPr spc="-65" dirty="0"/>
              <a:t> </a:t>
            </a:r>
            <a:r>
              <a:rPr dirty="0"/>
              <a:t>deep</a:t>
            </a:r>
            <a:r>
              <a:rPr spc="-65" dirty="0"/>
              <a:t> </a:t>
            </a:r>
            <a:r>
              <a:rPr spc="-10" dirty="0"/>
              <a:t>learning?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695" y="1472074"/>
            <a:ext cx="7888449" cy="26650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Visualizing</a:t>
            </a:r>
            <a:r>
              <a:rPr spc="-70" dirty="0"/>
              <a:t> </a:t>
            </a:r>
            <a:r>
              <a:rPr dirty="0"/>
              <a:t>a</a:t>
            </a:r>
            <a:r>
              <a:rPr spc="-65" dirty="0"/>
              <a:t> </a:t>
            </a:r>
            <a:r>
              <a:rPr spc="-25" dirty="0"/>
              <a:t>CNN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6355"/>
            <a:ext cx="6041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Convolutional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Neural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Network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Visualization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by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Otavio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Good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45" dirty="0"/>
              <a:t> </a:t>
            </a:r>
            <a:r>
              <a:rPr dirty="0"/>
              <a:t>is</a:t>
            </a:r>
            <a:r>
              <a:rPr spc="-45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spc="-20" dirty="0"/>
              <a:t>GPU?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0" y="1112725"/>
            <a:ext cx="5273273" cy="2975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4725" y="4415504"/>
            <a:ext cx="704278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Most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deep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learning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libraries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require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use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NVIDIA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graphical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processing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units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with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CUDA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capabilities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40" dirty="0"/>
              <a:t> </a:t>
            </a:r>
            <a:r>
              <a:rPr dirty="0"/>
              <a:t>use</a:t>
            </a:r>
            <a:r>
              <a:rPr spc="-35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dirty="0"/>
              <a:t>GPU</a:t>
            </a:r>
            <a:r>
              <a:rPr spc="-35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dirty="0"/>
              <a:t>deep</a:t>
            </a:r>
            <a:r>
              <a:rPr spc="-40" dirty="0"/>
              <a:t> </a:t>
            </a:r>
            <a:r>
              <a:rPr spc="-10" dirty="0"/>
              <a:t>learning?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1499" y="1383312"/>
            <a:ext cx="3756025" cy="1496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How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CPU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different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GPU?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/>
              <a:cs typeface="Arial"/>
            </a:endParaRPr>
          </a:p>
          <a:p>
            <a:pPr marL="469265" indent="-33591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"/>
                <a:cs typeface="Arial"/>
              </a:rPr>
              <a:t>More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cores!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●"/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Why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CPUs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less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effective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deep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learning?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/>
              <a:cs typeface="Arial"/>
            </a:endParaRPr>
          </a:p>
          <a:p>
            <a:pPr marL="469265" indent="-33591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"/>
                <a:cs typeface="Arial"/>
              </a:rPr>
              <a:t>Less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cores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:(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552" y="373177"/>
            <a:ext cx="7359239" cy="43419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0829" y="1020412"/>
            <a:ext cx="1979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About</a:t>
            </a:r>
            <a:r>
              <a:rPr sz="3600" spc="-30" dirty="0"/>
              <a:t> </a:t>
            </a:r>
            <a:r>
              <a:rPr sz="3600" spc="-25" dirty="0"/>
              <a:t>me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29224" y="1762433"/>
            <a:ext cx="7207250" cy="2670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65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24815" algn="l"/>
              </a:tabLst>
            </a:pPr>
            <a:r>
              <a:rPr lang="en-GB" sz="2400" dirty="0">
                <a:solidFill>
                  <a:srgbClr val="595959"/>
                </a:solidFill>
                <a:latin typeface="Arial"/>
                <a:cs typeface="Arial"/>
              </a:rPr>
              <a:t>Software Engineer at DIEHL Controls/Metering</a:t>
            </a:r>
            <a:endParaRPr sz="2400" dirty="0">
              <a:latin typeface="Arial"/>
              <a:cs typeface="Arial"/>
            </a:endParaRPr>
          </a:p>
          <a:p>
            <a:pPr marL="354965" marR="253365" indent="-342900">
              <a:lnSpc>
                <a:spcPts val="285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424815" algn="l"/>
              </a:tabLst>
            </a:pP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Background</a:t>
            </a:r>
            <a:r>
              <a:rPr sz="2400" spc="-1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2400" spc="-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academia</a:t>
            </a:r>
            <a:r>
              <a:rPr lang="en-GB" sz="2400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2400" spc="-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endParaRPr lang="en-GB" sz="2400" spc="-95" dirty="0">
              <a:solidFill>
                <a:srgbClr val="595959"/>
              </a:solidFill>
              <a:latin typeface="Arial"/>
              <a:cs typeface="Arial"/>
            </a:endParaRPr>
          </a:p>
          <a:p>
            <a:pPr marL="469265" marR="253365" lvl="8" indent="-457200">
              <a:lnSpc>
                <a:spcPts val="2850"/>
              </a:lnSpc>
              <a:spcBef>
                <a:spcPts val="105"/>
              </a:spcBef>
              <a:buFont typeface="+mj-lt"/>
              <a:buAutoNum type="arabicPeriod"/>
              <a:tabLst>
                <a:tab pos="424815" algn="l"/>
              </a:tabLst>
            </a:pPr>
            <a:r>
              <a:rPr lang="en-GB" sz="2400" dirty="0">
                <a:solidFill>
                  <a:srgbClr val="595959"/>
                </a:solidFill>
                <a:latin typeface="Arial"/>
                <a:cs typeface="Arial"/>
              </a:rPr>
              <a:t>Biotechnology</a:t>
            </a:r>
          </a:p>
          <a:p>
            <a:pPr marL="469265" marR="253365" lvl="8" indent="-457200">
              <a:lnSpc>
                <a:spcPts val="2850"/>
              </a:lnSpc>
              <a:spcBef>
                <a:spcPts val="105"/>
              </a:spcBef>
              <a:buFont typeface="+mj-lt"/>
              <a:buAutoNum type="arabicPeriod"/>
              <a:tabLst>
                <a:tab pos="424815" algn="l"/>
              </a:tabLst>
            </a:pPr>
            <a:r>
              <a:rPr lang="en-GB" sz="2400" dirty="0">
                <a:solidFill>
                  <a:srgbClr val="595959"/>
                </a:solidFill>
                <a:latin typeface="Arial"/>
                <a:cs typeface="Arial"/>
              </a:rPr>
              <a:t>Bioinformatics </a:t>
            </a:r>
          </a:p>
          <a:p>
            <a:pPr marL="469265" marR="253365" lvl="8" indent="-457200">
              <a:lnSpc>
                <a:spcPts val="2850"/>
              </a:lnSpc>
              <a:spcBef>
                <a:spcPts val="105"/>
              </a:spcBef>
              <a:buFont typeface="+mj-lt"/>
              <a:buAutoNum type="arabicPeriod"/>
              <a:tabLst>
                <a:tab pos="424815" algn="l"/>
              </a:tabLst>
            </a:pPr>
            <a:r>
              <a:rPr lang="en-GB" sz="2400" dirty="0">
                <a:solidFill>
                  <a:srgbClr val="595959"/>
                </a:solidFill>
                <a:latin typeface="Arial"/>
                <a:cs typeface="Arial"/>
              </a:rPr>
              <a:t>Computational theoretical biophysics</a:t>
            </a:r>
          </a:p>
          <a:p>
            <a:pPr marL="469265" marR="253365" lvl="8" indent="-457200">
              <a:lnSpc>
                <a:spcPts val="2850"/>
              </a:lnSpc>
              <a:spcBef>
                <a:spcPts val="105"/>
              </a:spcBef>
              <a:buFont typeface="+mj-lt"/>
              <a:buAutoNum type="arabicPeriod"/>
              <a:tabLst>
                <a:tab pos="424815" algn="l"/>
              </a:tabLst>
            </a:pPr>
            <a:endParaRPr lang="en-GB" sz="2400" spc="-10" dirty="0">
              <a:solidFill>
                <a:srgbClr val="595959"/>
              </a:solidFill>
              <a:latin typeface="Arial"/>
              <a:cs typeface="Arial"/>
            </a:endParaRPr>
          </a:p>
          <a:p>
            <a:pPr marL="469265" marR="253365" lvl="8" indent="-457200">
              <a:lnSpc>
                <a:spcPts val="285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424815" algn="l"/>
              </a:tabLst>
            </a:pPr>
            <a:r>
              <a:rPr lang="en-GB" sz="2400" spc="-10" dirty="0">
                <a:latin typeface="Arial"/>
                <a:cs typeface="Arial"/>
              </a:rPr>
              <a:t>Benchmarking enjoyer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9545" y="191543"/>
            <a:ext cx="6667392" cy="477847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50" dirty="0"/>
              <a:t> </a:t>
            </a:r>
            <a:r>
              <a:rPr dirty="0"/>
              <a:t>do</a:t>
            </a:r>
            <a:r>
              <a:rPr spc="-45" dirty="0"/>
              <a:t> </a:t>
            </a:r>
            <a:r>
              <a:rPr dirty="0"/>
              <a:t>we</a:t>
            </a:r>
            <a:r>
              <a:rPr spc="-50" dirty="0"/>
              <a:t> </a:t>
            </a:r>
            <a:r>
              <a:rPr dirty="0"/>
              <a:t>use</a:t>
            </a:r>
            <a:r>
              <a:rPr spc="-45" dirty="0"/>
              <a:t> </a:t>
            </a:r>
            <a:r>
              <a:rPr dirty="0"/>
              <a:t>deep</a:t>
            </a:r>
            <a:r>
              <a:rPr spc="-45" dirty="0"/>
              <a:t> </a:t>
            </a:r>
            <a:r>
              <a:rPr spc="-10" dirty="0"/>
              <a:t>learning?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9775" y="1251850"/>
            <a:ext cx="5071500" cy="3116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5993" y="4693213"/>
            <a:ext cx="819975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8615" marR="5080" indent="-336550">
              <a:lnSpc>
                <a:spcPts val="1650"/>
              </a:lnSpc>
              <a:spcBef>
                <a:spcPts val="180"/>
              </a:spcBef>
              <a:buChar char="●"/>
              <a:tabLst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Disclaimer: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No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Free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Lunch</a:t>
            </a:r>
            <a:r>
              <a:rPr sz="1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Theorems</a:t>
            </a:r>
            <a:r>
              <a:rPr sz="1400" spc="-2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explain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graph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might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hype,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although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things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like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current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GPT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experiments</a:t>
            </a:r>
            <a:r>
              <a:rPr sz="1400" spc="-1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show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promise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Applications</a:t>
            </a:r>
            <a:r>
              <a:rPr spc="-95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dirty="0"/>
              <a:t>deep</a:t>
            </a:r>
            <a:r>
              <a:rPr spc="-90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7043" y="1616688"/>
            <a:ext cx="7676515" cy="27533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8615" marR="353060" indent="-336550">
              <a:lnSpc>
                <a:spcPts val="1650"/>
              </a:lnSpc>
              <a:spcBef>
                <a:spcPts val="180"/>
              </a:spcBef>
              <a:buChar char="●"/>
              <a:tabLst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Computer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vision: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image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classification,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object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detection,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segmentation,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description, </a:t>
            </a:r>
            <a:r>
              <a:rPr sz="1400" dirty="0">
                <a:latin typeface="Arial"/>
                <a:cs typeface="Arial"/>
              </a:rPr>
              <a:t>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generation,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satellite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drone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image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7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Natural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Language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Processing: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translation,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text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DNA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sequence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prediction,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text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generation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●"/>
            </a:pP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Audio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understanding,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audio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generation,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lip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reading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Playing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games,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finding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optimal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strategies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(when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paired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reinforcement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learning)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0"/>
              </a:spcBef>
              <a:buFont typeface="Arial"/>
              <a:buChar char="●"/>
            </a:pPr>
            <a:endParaRPr sz="1400">
              <a:latin typeface="Arial"/>
              <a:cs typeface="Arial"/>
            </a:endParaRPr>
          </a:p>
          <a:p>
            <a:pPr marL="348615" marR="40005" indent="-336550">
              <a:lnSpc>
                <a:spcPts val="1650"/>
              </a:lnSpc>
              <a:buChar char="●"/>
              <a:tabLst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Any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system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requires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finding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significant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correlations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patterns/”intuitions”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data,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i.e.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‘thinking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fast’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systems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referred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Daniel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Kahneman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famous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book.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50" dirty="0"/>
              <a:t> </a:t>
            </a:r>
            <a:r>
              <a:rPr dirty="0"/>
              <a:t>do</a:t>
            </a:r>
            <a:r>
              <a:rPr spc="-45" dirty="0"/>
              <a:t> </a:t>
            </a:r>
            <a:r>
              <a:rPr dirty="0"/>
              <a:t>we</a:t>
            </a:r>
            <a:r>
              <a:rPr spc="-50" dirty="0"/>
              <a:t> </a:t>
            </a:r>
            <a:r>
              <a:rPr dirty="0"/>
              <a:t>use</a:t>
            </a:r>
            <a:r>
              <a:rPr spc="-45" dirty="0"/>
              <a:t> </a:t>
            </a:r>
            <a:r>
              <a:rPr dirty="0"/>
              <a:t>deep</a:t>
            </a:r>
            <a:r>
              <a:rPr spc="-45" dirty="0"/>
              <a:t> </a:t>
            </a:r>
            <a:r>
              <a:rPr spc="-10" dirty="0"/>
              <a:t>learning?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5768" y="1455563"/>
            <a:ext cx="7287259" cy="2124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ts val="1664"/>
              </a:lnSpc>
              <a:spcBef>
                <a:spcPts val="10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Deep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neural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networks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universal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function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spc="-10" dirty="0">
                <a:latin typeface="Arial"/>
                <a:cs typeface="Arial"/>
              </a:rPr>
              <a:t>approximators</a:t>
            </a:r>
            <a:endParaRPr sz="1400">
              <a:latin typeface="Arial"/>
              <a:cs typeface="Arial"/>
            </a:endParaRPr>
          </a:p>
          <a:p>
            <a:pPr marL="805815" marR="527050" lvl="1" indent="-336550">
              <a:lnSpc>
                <a:spcPts val="1650"/>
              </a:lnSpc>
              <a:spcBef>
                <a:spcPts val="65"/>
              </a:spcBef>
              <a:buChar char="○"/>
              <a:tabLst>
                <a:tab pos="805815" algn="l"/>
              </a:tabLst>
            </a:pPr>
            <a:r>
              <a:rPr sz="1400" i="1" dirty="0">
                <a:latin typeface="Arial"/>
                <a:cs typeface="Arial"/>
              </a:rPr>
              <a:t>This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means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that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given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right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architecture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and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training,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they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can </a:t>
            </a:r>
            <a:r>
              <a:rPr sz="1400" b="1" i="1" spc="-10" dirty="0">
                <a:latin typeface="Arial"/>
                <a:cs typeface="Arial"/>
              </a:rPr>
              <a:t>compute </a:t>
            </a:r>
            <a:r>
              <a:rPr sz="1400" b="1" i="1" dirty="0">
                <a:latin typeface="Arial"/>
                <a:cs typeface="Arial"/>
              </a:rPr>
              <a:t>everything</a:t>
            </a:r>
            <a:r>
              <a:rPr sz="1400" b="1" i="1" spc="-40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that’s</a:t>
            </a:r>
            <a:r>
              <a:rPr sz="1400" b="1" i="1" spc="-40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computable</a:t>
            </a:r>
            <a:r>
              <a:rPr sz="1400" i="1" dirty="0">
                <a:latin typeface="Arial"/>
                <a:cs typeface="Arial"/>
              </a:rPr>
              <a:t>,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just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like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Universal</a:t>
            </a:r>
            <a:r>
              <a:rPr sz="1400" i="1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i="1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Turing</a:t>
            </a:r>
            <a:r>
              <a:rPr sz="1400" i="1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i="1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Machine</a:t>
            </a:r>
            <a:endParaRPr sz="1400">
              <a:latin typeface="Arial"/>
              <a:cs typeface="Arial"/>
            </a:endParaRPr>
          </a:p>
          <a:p>
            <a:pPr marL="805815" marR="833755" lvl="1" indent="-336550">
              <a:lnSpc>
                <a:spcPts val="1650"/>
              </a:lnSpc>
              <a:buChar char="○"/>
              <a:tabLst>
                <a:tab pos="805815" algn="l"/>
              </a:tabLst>
            </a:pPr>
            <a:r>
              <a:rPr sz="1400" i="1" dirty="0">
                <a:latin typeface="Arial"/>
                <a:cs typeface="Arial"/>
              </a:rPr>
              <a:t>In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practice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this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means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that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deep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networks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are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very</a:t>
            </a:r>
            <a:r>
              <a:rPr sz="1400" b="1" i="1" spc="-1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good</a:t>
            </a:r>
            <a:r>
              <a:rPr sz="1400" b="1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at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finding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spc="-20" dirty="0">
                <a:latin typeface="Arial"/>
                <a:cs typeface="Arial"/>
              </a:rPr>
              <a:t>very </a:t>
            </a:r>
            <a:r>
              <a:rPr sz="1400" i="1" dirty="0">
                <a:latin typeface="Arial"/>
                <a:cs typeface="Arial"/>
              </a:rPr>
              <a:t>sophisticated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decision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boundaries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(aka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“curve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fitting”)</a:t>
            </a:r>
            <a:endParaRPr sz="1400">
              <a:latin typeface="Arial"/>
              <a:cs typeface="Arial"/>
            </a:endParaRPr>
          </a:p>
          <a:p>
            <a:pPr marL="805815" marR="73025" lvl="1" indent="-336550">
              <a:lnSpc>
                <a:spcPts val="1650"/>
              </a:lnSpc>
              <a:buChar char="○"/>
              <a:tabLst>
                <a:tab pos="805815" algn="l"/>
              </a:tabLst>
            </a:pPr>
            <a:r>
              <a:rPr sz="1400" i="1" dirty="0">
                <a:latin typeface="Arial"/>
                <a:cs typeface="Arial"/>
              </a:rPr>
              <a:t>Finding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function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means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finding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architecture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and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or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training</a:t>
            </a:r>
            <a:r>
              <a:rPr sz="1400" b="1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of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neural network</a:t>
            </a:r>
            <a:endParaRPr sz="1400">
              <a:latin typeface="Arial"/>
              <a:cs typeface="Arial"/>
            </a:endParaRPr>
          </a:p>
          <a:p>
            <a:pPr marL="805180" lvl="1" indent="-335915">
              <a:lnSpc>
                <a:spcPts val="1585"/>
              </a:lnSpc>
              <a:buChar char="○"/>
              <a:tabLst>
                <a:tab pos="805180" algn="l"/>
              </a:tabLst>
            </a:pPr>
            <a:r>
              <a:rPr sz="1400" i="1" dirty="0">
                <a:latin typeface="Arial"/>
                <a:cs typeface="Arial"/>
              </a:rPr>
              <a:t>It’s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fair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to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call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deep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neural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networks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“</a:t>
            </a:r>
            <a:r>
              <a:rPr sz="1400" b="1" i="1" dirty="0">
                <a:latin typeface="Arial"/>
                <a:cs typeface="Arial"/>
              </a:rPr>
              <a:t>linear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regression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on</a:t>
            </a:r>
            <a:r>
              <a:rPr sz="1400" b="1" i="1" spc="-20" dirty="0">
                <a:latin typeface="Arial"/>
                <a:cs typeface="Arial"/>
              </a:rPr>
              <a:t> </a:t>
            </a:r>
            <a:r>
              <a:rPr sz="1400" b="1" i="1" spc="-10" dirty="0">
                <a:latin typeface="Arial"/>
                <a:cs typeface="Arial"/>
              </a:rPr>
              <a:t>steroids</a:t>
            </a:r>
            <a:r>
              <a:rPr sz="1400" i="1" spc="-10" dirty="0">
                <a:latin typeface="Arial"/>
                <a:cs typeface="Arial"/>
              </a:rPr>
              <a:t>”</a:t>
            </a:r>
            <a:endParaRPr sz="1400">
              <a:latin typeface="Arial"/>
              <a:cs typeface="Arial"/>
            </a:endParaRPr>
          </a:p>
          <a:p>
            <a:pPr marL="805815" marR="5080" lvl="1" indent="-336550">
              <a:lnSpc>
                <a:spcPts val="1650"/>
              </a:lnSpc>
              <a:spcBef>
                <a:spcPts val="65"/>
              </a:spcBef>
              <a:buChar char="○"/>
              <a:tabLst>
                <a:tab pos="805815" algn="l"/>
              </a:tabLst>
            </a:pPr>
            <a:r>
              <a:rPr sz="1400" i="1" dirty="0">
                <a:latin typeface="Arial"/>
                <a:cs typeface="Arial"/>
              </a:rPr>
              <a:t>Deep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neural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networks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pick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hidden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correlations</a:t>
            </a:r>
            <a:r>
              <a:rPr sz="1400" b="1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in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data,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but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most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architectures </a:t>
            </a:r>
            <a:r>
              <a:rPr sz="1400" i="1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don’t</a:t>
            </a:r>
            <a:r>
              <a:rPr sz="1400" i="1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i="1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pick</a:t>
            </a:r>
            <a:r>
              <a:rPr sz="1400" i="1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i="1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on</a:t>
            </a:r>
            <a:r>
              <a:rPr sz="1400" i="1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b="1" i="1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causality</a:t>
            </a:r>
            <a:r>
              <a:rPr sz="1400" b="1" i="1" spc="-3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(current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research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topic)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849" y="272304"/>
            <a:ext cx="8832300" cy="42058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Choose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dirty="0"/>
              <a:t>right</a:t>
            </a:r>
            <a:r>
              <a:rPr spc="-75" dirty="0"/>
              <a:t> </a:t>
            </a:r>
            <a:r>
              <a:rPr dirty="0"/>
              <a:t>loss</a:t>
            </a:r>
            <a:r>
              <a:rPr spc="-80" dirty="0"/>
              <a:t> </a:t>
            </a:r>
            <a:r>
              <a:rPr dirty="0"/>
              <a:t>function</a:t>
            </a:r>
            <a:r>
              <a:rPr spc="-75" dirty="0"/>
              <a:t> </a:t>
            </a:r>
            <a:r>
              <a:rPr dirty="0"/>
              <a:t>for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spc="-20" dirty="0"/>
              <a:t>task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725" y="2159775"/>
            <a:ext cx="5867399" cy="1523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04675" y="3869113"/>
            <a:ext cx="4135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Mean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Squared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Error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loss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function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Choose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dirty="0"/>
              <a:t>right</a:t>
            </a:r>
            <a:r>
              <a:rPr spc="-75" dirty="0"/>
              <a:t> </a:t>
            </a:r>
            <a:r>
              <a:rPr dirty="0"/>
              <a:t>loss</a:t>
            </a:r>
            <a:r>
              <a:rPr spc="-80" dirty="0"/>
              <a:t> </a:t>
            </a:r>
            <a:r>
              <a:rPr dirty="0"/>
              <a:t>function</a:t>
            </a:r>
            <a:r>
              <a:rPr spc="-75" dirty="0"/>
              <a:t> </a:t>
            </a:r>
            <a:r>
              <a:rPr dirty="0"/>
              <a:t>for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spc="-20" dirty="0"/>
              <a:t>task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512" y="1784844"/>
            <a:ext cx="8701088" cy="13120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52650" y="3582737"/>
            <a:ext cx="41840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Cross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entropy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function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classification,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used </a:t>
            </a:r>
            <a:r>
              <a:rPr sz="1400" dirty="0">
                <a:latin typeface="Arial"/>
                <a:cs typeface="Arial"/>
              </a:rPr>
              <a:t>interchangeably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negative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log-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likelihood</a:t>
            </a:r>
            <a:r>
              <a:rPr sz="1400" dirty="0">
                <a:latin typeface="Arial"/>
                <a:cs typeface="Arial"/>
              </a:rPr>
              <a:t>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here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we </a:t>
            </a:r>
            <a:r>
              <a:rPr sz="1400" dirty="0">
                <a:latin typeface="Arial"/>
                <a:cs typeface="Arial"/>
              </a:rPr>
              <a:t>see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its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binary</a:t>
            </a: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case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950" y="1030583"/>
            <a:ext cx="7488975" cy="310516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Can</a:t>
            </a:r>
            <a:r>
              <a:rPr spc="-70" dirty="0"/>
              <a:t> </a:t>
            </a:r>
            <a:r>
              <a:rPr dirty="0"/>
              <a:t>we</a:t>
            </a:r>
            <a:r>
              <a:rPr spc="-65" dirty="0"/>
              <a:t> </a:t>
            </a:r>
            <a:r>
              <a:rPr dirty="0"/>
              <a:t>solve</a:t>
            </a:r>
            <a:r>
              <a:rPr spc="-70" dirty="0"/>
              <a:t> </a:t>
            </a:r>
            <a:r>
              <a:rPr dirty="0"/>
              <a:t>this</a:t>
            </a:r>
            <a:r>
              <a:rPr spc="-65" dirty="0"/>
              <a:t> </a:t>
            </a:r>
            <a:r>
              <a:rPr dirty="0"/>
              <a:t>task</a:t>
            </a:r>
            <a:r>
              <a:rPr spc="-65" dirty="0"/>
              <a:t> </a:t>
            </a:r>
            <a:r>
              <a:rPr dirty="0"/>
              <a:t>with</a:t>
            </a:r>
            <a:r>
              <a:rPr spc="-70" dirty="0"/>
              <a:t> </a:t>
            </a:r>
            <a:r>
              <a:rPr dirty="0"/>
              <a:t>logistic</a:t>
            </a:r>
            <a:r>
              <a:rPr spc="-65" dirty="0"/>
              <a:t> </a:t>
            </a:r>
            <a:r>
              <a:rPr spc="-10" dirty="0"/>
              <a:t>regression?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8889" y="1534197"/>
            <a:ext cx="4394198" cy="333339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7512050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/>
              <a:t>Q:</a:t>
            </a:r>
            <a:r>
              <a:rPr spc="-75" dirty="0"/>
              <a:t> </a:t>
            </a:r>
            <a:r>
              <a:rPr dirty="0"/>
              <a:t>Which</a:t>
            </a:r>
            <a:r>
              <a:rPr spc="-70" dirty="0"/>
              <a:t> </a:t>
            </a:r>
            <a:r>
              <a:rPr dirty="0"/>
              <a:t>loss</a:t>
            </a:r>
            <a:r>
              <a:rPr spc="-70" dirty="0"/>
              <a:t> </a:t>
            </a:r>
            <a:r>
              <a:rPr dirty="0"/>
              <a:t>function</a:t>
            </a:r>
            <a:r>
              <a:rPr spc="-70" dirty="0"/>
              <a:t> </a:t>
            </a:r>
            <a:r>
              <a:rPr dirty="0"/>
              <a:t>should</a:t>
            </a:r>
            <a:r>
              <a:rPr spc="-70" dirty="0"/>
              <a:t> </a:t>
            </a:r>
            <a:r>
              <a:rPr dirty="0"/>
              <a:t>we</a:t>
            </a:r>
            <a:r>
              <a:rPr spc="-70" dirty="0"/>
              <a:t> </a:t>
            </a:r>
            <a:r>
              <a:rPr dirty="0"/>
              <a:t>use</a:t>
            </a:r>
            <a:r>
              <a:rPr spc="-70" dirty="0"/>
              <a:t> </a:t>
            </a:r>
            <a:r>
              <a:rPr dirty="0"/>
              <a:t>for</a:t>
            </a:r>
            <a:r>
              <a:rPr spc="-70" dirty="0"/>
              <a:t> </a:t>
            </a:r>
            <a:r>
              <a:rPr spc="-10" dirty="0"/>
              <a:t>binary </a:t>
            </a:r>
            <a:r>
              <a:rPr dirty="0"/>
              <a:t>logistic</a:t>
            </a:r>
            <a:r>
              <a:rPr spc="-95" dirty="0"/>
              <a:t> </a:t>
            </a:r>
            <a:r>
              <a:rPr spc="-10" dirty="0"/>
              <a:t>regression?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5050" y="1707826"/>
            <a:ext cx="6137275" cy="159702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69265" indent="-444500">
              <a:lnSpc>
                <a:spcPct val="100000"/>
              </a:lnSpc>
              <a:spcBef>
                <a:spcPts val="414"/>
              </a:spcBef>
              <a:buAutoNum type="alphaUcPeriod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Mean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Squared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Error</a:t>
            </a:r>
            <a:endParaRPr sz="1800">
              <a:latin typeface="Arial"/>
              <a:cs typeface="Arial"/>
            </a:endParaRPr>
          </a:p>
          <a:p>
            <a:pPr marL="469265" indent="-444500">
              <a:lnSpc>
                <a:spcPct val="100000"/>
              </a:lnSpc>
              <a:spcBef>
                <a:spcPts val="315"/>
              </a:spcBef>
              <a:buAutoNum type="alphaUcPeriod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Cross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Entropy</a:t>
            </a:r>
            <a:endParaRPr sz="18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315"/>
              </a:spcBef>
              <a:buAutoNum type="alphaUcPeriod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Negative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log-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likelihood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huh?</a:t>
            </a:r>
            <a:r>
              <a:rPr sz="1800" spc="-2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Maybe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read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this</a:t>
            </a:r>
            <a:r>
              <a:rPr sz="1800" spc="-2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too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later.)</a:t>
            </a:r>
            <a:endParaRPr sz="18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315"/>
              </a:spcBef>
              <a:buAutoNum type="alphaUcPeriod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Precision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&amp;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Recall</a:t>
            </a:r>
            <a:endParaRPr sz="1800">
              <a:latin typeface="Arial"/>
              <a:cs typeface="Arial"/>
            </a:endParaRPr>
          </a:p>
          <a:p>
            <a:pPr marL="469265" indent="-444500">
              <a:lnSpc>
                <a:spcPct val="100000"/>
              </a:lnSpc>
              <a:spcBef>
                <a:spcPts val="315"/>
              </a:spcBef>
              <a:buAutoNum type="alphaUcPeriod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None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above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Agenda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62308"/>
            <a:ext cx="6641465" cy="259080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52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Intro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deep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endParaRPr sz="18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DL</a:t>
            </a:r>
            <a:r>
              <a:rPr sz="1400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machine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project-cycle</a:t>
            </a:r>
            <a:endParaRPr sz="14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DL</a:t>
            </a:r>
            <a:r>
              <a:rPr sz="14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should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it?</a:t>
            </a:r>
            <a:endParaRPr sz="1400">
              <a:latin typeface="Arial"/>
              <a:cs typeface="Arial"/>
            </a:endParaRPr>
          </a:p>
          <a:p>
            <a:pPr marL="1293495" lvl="2" indent="-335915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Neural</a:t>
            </a:r>
            <a:r>
              <a:rPr sz="14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networks</a:t>
            </a:r>
            <a:endParaRPr sz="1400">
              <a:latin typeface="Arial"/>
              <a:cs typeface="Arial"/>
            </a:endParaRPr>
          </a:p>
          <a:p>
            <a:pPr marL="1293495" lvl="2" indent="-335915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</a:tabLst>
            </a:pP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Perceptrons</a:t>
            </a:r>
            <a:endParaRPr sz="1400">
              <a:latin typeface="Arial"/>
              <a:cs typeface="Arial"/>
            </a:endParaRPr>
          </a:p>
          <a:p>
            <a:pPr marL="1293495" lvl="2" indent="-335915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feedforward</a:t>
            </a:r>
            <a:r>
              <a:rPr sz="1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pass</a:t>
            </a:r>
            <a:endParaRPr sz="1400">
              <a:latin typeface="Arial"/>
              <a:cs typeface="Arial"/>
            </a:endParaRPr>
          </a:p>
          <a:p>
            <a:pPr marL="1293495" lvl="2" indent="-335915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</a:tabLst>
            </a:pP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Backpropagation</a:t>
            </a:r>
            <a:endParaRPr sz="1400">
              <a:latin typeface="Arial"/>
              <a:cs typeface="Arial"/>
            </a:endParaRPr>
          </a:p>
          <a:p>
            <a:pPr marL="1293495" lvl="2" indent="-335915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Activation</a:t>
            </a:r>
            <a:r>
              <a:rPr sz="14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functions</a:t>
            </a:r>
            <a:endParaRPr sz="1400">
              <a:latin typeface="Arial"/>
              <a:cs typeface="Arial"/>
            </a:endParaRPr>
          </a:p>
          <a:p>
            <a:pPr marL="1293495" lvl="2" indent="-335915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Stochastic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descent</a:t>
            </a:r>
            <a:endParaRPr sz="14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Our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goal: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build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image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classifier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digits,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first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Numpy,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then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PyTorch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Cross</a:t>
            </a:r>
            <a:r>
              <a:rPr spc="-80" dirty="0"/>
              <a:t> </a:t>
            </a:r>
            <a:r>
              <a:rPr spc="-10" dirty="0"/>
              <a:t>Entropy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170124"/>
            <a:ext cx="8839199" cy="164291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Cross</a:t>
            </a:r>
            <a:r>
              <a:rPr spc="-80" dirty="0"/>
              <a:t> </a:t>
            </a:r>
            <a:r>
              <a:rPr spc="-10" dirty="0"/>
              <a:t>entropy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24" y="1122624"/>
            <a:ext cx="8628900" cy="32066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85050" y="4533538"/>
            <a:ext cx="22193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Explore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Colab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notebook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5026" y="606322"/>
            <a:ext cx="4394198" cy="33333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24775" y="4338788"/>
            <a:ext cx="4236085" cy="68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533775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Exercise</a:t>
            </a:r>
            <a:r>
              <a:rPr sz="1400" spc="-1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Solution</a:t>
            </a:r>
            <a:endParaRPr sz="1400">
              <a:latin typeface="Arial"/>
              <a:cs typeface="Arial"/>
            </a:endParaRPr>
          </a:p>
          <a:p>
            <a:pPr marL="1130935">
              <a:lnSpc>
                <a:spcPct val="100000"/>
              </a:lnSpc>
              <a:spcBef>
                <a:spcPts val="155"/>
              </a:spcBef>
            </a:pPr>
            <a:r>
              <a:rPr sz="1400" dirty="0">
                <a:latin typeface="Arial"/>
                <a:cs typeface="Arial"/>
              </a:rPr>
              <a:t>Refer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this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tutorial</a:t>
            </a:r>
            <a:r>
              <a:rPr sz="1400" spc="-1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this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discussion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325" y="549600"/>
            <a:ext cx="7897324" cy="40443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425" y="550210"/>
            <a:ext cx="268732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95"/>
              </a:lnSpc>
            </a:pPr>
            <a:r>
              <a:rPr sz="2800" dirty="0">
                <a:latin typeface="Arial"/>
                <a:cs typeface="Arial"/>
              </a:rPr>
              <a:t>The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loss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function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3116"/>
            <a:ext cx="9143999" cy="439576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38375" y="4751188"/>
            <a:ext cx="41541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Q: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Which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these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points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have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higher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cross</a:t>
            </a:r>
            <a:r>
              <a:rPr sz="1400" spc="-10" dirty="0">
                <a:latin typeface="Arial"/>
                <a:cs typeface="Arial"/>
              </a:rPr>
              <a:t> entropy?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80" dirty="0"/>
              <a:t> </a:t>
            </a:r>
            <a:r>
              <a:rPr spc="-10" dirty="0"/>
              <a:t>feedforward</a:t>
            </a:r>
            <a:r>
              <a:rPr spc="-80" dirty="0"/>
              <a:t> </a:t>
            </a:r>
            <a:r>
              <a:rPr spc="-20" dirty="0"/>
              <a:t>pass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525" y="1183975"/>
            <a:ext cx="3239074" cy="3324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18825" y="1304562"/>
            <a:ext cx="4913474" cy="3083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839075" y="4724187"/>
            <a:ext cx="28911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Understanding</a:t>
            </a:r>
            <a:r>
              <a:rPr sz="1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the</a:t>
            </a:r>
            <a:r>
              <a:rPr sz="1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feedforward</a:t>
            </a:r>
            <a:r>
              <a:rPr sz="1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pass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Learning</a:t>
            </a:r>
            <a:r>
              <a:rPr spc="-130" dirty="0"/>
              <a:t> </a:t>
            </a:r>
            <a:r>
              <a:rPr spc="-20" dirty="0"/>
              <a:t>non-</a:t>
            </a:r>
            <a:r>
              <a:rPr spc="-10" dirty="0"/>
              <a:t>linearities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200" y="1017725"/>
            <a:ext cx="6631674" cy="34136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82925" y="4743587"/>
            <a:ext cx="32861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How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neural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networks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learn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non-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linearities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Learning</a:t>
            </a:r>
            <a:r>
              <a:rPr spc="-130" dirty="0"/>
              <a:t> </a:t>
            </a:r>
            <a:r>
              <a:rPr spc="-20" dirty="0"/>
              <a:t>non-</a:t>
            </a:r>
            <a:r>
              <a:rPr spc="-10" dirty="0"/>
              <a:t>linearities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2925" y="4743587"/>
            <a:ext cx="32861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How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neural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networks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learn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non-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linearities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0124" y="1363200"/>
            <a:ext cx="6699491" cy="318524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Learning</a:t>
            </a:r>
            <a:r>
              <a:rPr spc="-130" dirty="0"/>
              <a:t> </a:t>
            </a:r>
            <a:r>
              <a:rPr spc="-20" dirty="0"/>
              <a:t>non-</a:t>
            </a:r>
            <a:r>
              <a:rPr spc="-10" dirty="0"/>
              <a:t>linearities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577" y="1645091"/>
            <a:ext cx="2746436" cy="21605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1999" y="1699687"/>
            <a:ext cx="2539542" cy="19977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9025" y="4153037"/>
            <a:ext cx="867092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91005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https://cs231n.github.io/neural-networks-case-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study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>
              <a:latin typeface="Arial"/>
              <a:cs typeface="Arial"/>
            </a:endParaRPr>
          </a:p>
          <a:p>
            <a:pPr marL="2667635">
              <a:lnSpc>
                <a:spcPct val="100000"/>
              </a:lnSpc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Experiment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notebook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Q: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What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happens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with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large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learning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rates?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What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happens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with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large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coefficients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for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l2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regularization?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194" y="1271920"/>
            <a:ext cx="8686504" cy="298598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51642" y="4400163"/>
            <a:ext cx="396303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7510" indent="-384810">
              <a:lnSpc>
                <a:spcPts val="1664"/>
              </a:lnSpc>
              <a:spcBef>
                <a:spcPts val="100"/>
              </a:spcBef>
              <a:buClr>
                <a:srgbClr val="000000"/>
              </a:buClr>
              <a:buChar char="●"/>
              <a:tabLst>
                <a:tab pos="397510" algn="l"/>
              </a:tabLst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Read:</a:t>
            </a:r>
            <a:r>
              <a:rPr sz="14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scalars,</a:t>
            </a:r>
            <a:r>
              <a:rPr sz="14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vectors,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matrices,</a:t>
            </a:r>
            <a:r>
              <a:rPr sz="14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and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tensors</a:t>
            </a:r>
            <a:endParaRPr sz="1400">
              <a:latin typeface="Arial"/>
              <a:cs typeface="Arial"/>
            </a:endParaRPr>
          </a:p>
          <a:p>
            <a:pPr marL="805180" lvl="1" indent="-335915">
              <a:lnSpc>
                <a:spcPts val="1664"/>
              </a:lnSpc>
              <a:buClr>
                <a:srgbClr val="000000"/>
              </a:buClr>
              <a:buChar char="○"/>
              <a:tabLst>
                <a:tab pos="805180" algn="l"/>
              </a:tabLst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Understanding</a:t>
            </a:r>
            <a:r>
              <a:rPr sz="14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rank</a:t>
            </a:r>
            <a:r>
              <a:rPr sz="14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terminology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Knowing</a:t>
            </a:r>
            <a:r>
              <a:rPr spc="-100" dirty="0"/>
              <a:t> </a:t>
            </a:r>
            <a:r>
              <a:rPr dirty="0"/>
              <a:t>the</a:t>
            </a:r>
            <a:r>
              <a:rPr spc="-100" dirty="0"/>
              <a:t> </a:t>
            </a:r>
            <a:r>
              <a:rPr spc="-10" dirty="0"/>
              <a:t>jargon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525" y="1085162"/>
            <a:ext cx="6598920" cy="3964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Model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network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architecture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(although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fine-</a:t>
            </a:r>
            <a:r>
              <a:rPr sz="1100" dirty="0">
                <a:latin typeface="Arial"/>
                <a:cs typeface="Arial"/>
              </a:rPr>
              <a:t>grained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distinction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exists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here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respect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training)</a:t>
            </a:r>
            <a:endParaRPr sz="1100">
              <a:latin typeface="Arial"/>
              <a:cs typeface="Arial"/>
            </a:endParaRPr>
          </a:p>
          <a:p>
            <a:pPr marL="12700" marR="3685540">
              <a:lnSpc>
                <a:spcPct val="204500"/>
              </a:lnSpc>
            </a:pPr>
            <a:r>
              <a:rPr sz="1100" dirty="0">
                <a:latin typeface="Arial"/>
                <a:cs typeface="Arial"/>
              </a:rPr>
              <a:t>Weight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parameter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connection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strength Hyperparameter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latin typeface="Arial"/>
                <a:cs typeface="Arial"/>
              </a:rPr>
              <a:t>Capacity</a:t>
            </a:r>
            <a:endParaRPr sz="1100">
              <a:latin typeface="Arial"/>
              <a:cs typeface="Arial"/>
            </a:endParaRPr>
          </a:p>
          <a:p>
            <a:pPr marL="12700" marR="4599305">
              <a:lnSpc>
                <a:spcPct val="204500"/>
              </a:lnSpc>
            </a:pPr>
            <a:r>
              <a:rPr sz="1100" dirty="0">
                <a:latin typeface="Arial"/>
                <a:cs typeface="Arial"/>
              </a:rPr>
              <a:t>Loss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error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function </a:t>
            </a:r>
            <a:r>
              <a:rPr sz="1100" dirty="0">
                <a:latin typeface="Arial"/>
                <a:cs typeface="Arial"/>
              </a:rPr>
              <a:t>Error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rate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1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-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accuracy </a:t>
            </a:r>
            <a:r>
              <a:rPr sz="1100" dirty="0">
                <a:latin typeface="Arial"/>
                <a:cs typeface="Arial"/>
              </a:rPr>
              <a:t>Sensitivity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recall</a:t>
            </a:r>
            <a:endParaRPr sz="1100">
              <a:latin typeface="Arial"/>
              <a:cs typeface="Arial"/>
            </a:endParaRPr>
          </a:p>
          <a:p>
            <a:pPr marL="12700" marR="5444490">
              <a:lnSpc>
                <a:spcPct val="204500"/>
              </a:lnSpc>
            </a:pPr>
            <a:r>
              <a:rPr sz="1100" spc="-10" dirty="0">
                <a:latin typeface="Arial"/>
                <a:cs typeface="Arial"/>
              </a:rPr>
              <a:t>Activation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function </a:t>
            </a:r>
            <a:r>
              <a:rPr sz="1100" dirty="0">
                <a:latin typeface="Arial"/>
                <a:cs typeface="Arial"/>
              </a:rPr>
              <a:t>Transfer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learning </a:t>
            </a:r>
            <a:r>
              <a:rPr sz="1100" dirty="0">
                <a:latin typeface="Arial"/>
                <a:cs typeface="Arial"/>
              </a:rPr>
              <a:t>Epoch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Batch</a:t>
            </a:r>
            <a:endParaRPr sz="1100">
              <a:latin typeface="Arial"/>
              <a:cs typeface="Arial"/>
            </a:endParaRPr>
          </a:p>
          <a:p>
            <a:pPr marL="12700" marR="4902835">
              <a:lnSpc>
                <a:spcPct val="204500"/>
              </a:lnSpc>
            </a:pPr>
            <a:r>
              <a:rPr sz="1100" spc="-10" dirty="0">
                <a:latin typeface="Arial"/>
                <a:cs typeface="Arial"/>
              </a:rPr>
              <a:t>Convolution,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receptive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field </a:t>
            </a:r>
            <a:r>
              <a:rPr sz="1100" dirty="0">
                <a:latin typeface="Arial"/>
                <a:cs typeface="Arial"/>
              </a:rPr>
              <a:t>Linear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“Dense”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layer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105" dirty="0"/>
              <a:t> </a:t>
            </a:r>
            <a:r>
              <a:rPr dirty="0"/>
              <a:t>do</a:t>
            </a:r>
            <a:r>
              <a:rPr spc="-105" dirty="0"/>
              <a:t> </a:t>
            </a:r>
            <a:r>
              <a:rPr dirty="0"/>
              <a:t>computers</a:t>
            </a:r>
            <a:r>
              <a:rPr spc="-100" dirty="0"/>
              <a:t> </a:t>
            </a:r>
            <a:r>
              <a:rPr dirty="0"/>
              <a:t>represent</a:t>
            </a:r>
            <a:r>
              <a:rPr spc="-105" dirty="0"/>
              <a:t> </a:t>
            </a:r>
            <a:r>
              <a:rPr spc="-10" dirty="0"/>
              <a:t>images?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881" y="1230101"/>
            <a:ext cx="6219042" cy="290525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20575" y="4400037"/>
            <a:ext cx="2141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https://setosa.io/ev/image-kernels/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910" y="1482450"/>
            <a:ext cx="3940850" cy="29543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6801" y="1692949"/>
            <a:ext cx="3352800" cy="2476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71007" y="4726038"/>
            <a:ext cx="16840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What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human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sees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9138" y="4726038"/>
            <a:ext cx="21780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What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computer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‘sees’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Images</a:t>
            </a:r>
            <a:r>
              <a:rPr spc="-70" dirty="0"/>
              <a:t> </a:t>
            </a:r>
            <a:r>
              <a:rPr dirty="0"/>
              <a:t>as</a:t>
            </a:r>
            <a:r>
              <a:rPr spc="-65" dirty="0"/>
              <a:t> </a:t>
            </a:r>
            <a:r>
              <a:rPr spc="-10" dirty="0"/>
              <a:t>tensors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Matrix</a:t>
            </a:r>
            <a:r>
              <a:rPr spc="-85" dirty="0"/>
              <a:t> </a:t>
            </a:r>
            <a:r>
              <a:rPr spc="-10" dirty="0"/>
              <a:t>multiplication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6575" y="1474924"/>
            <a:ext cx="3886199" cy="28955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49425" y="4514162"/>
            <a:ext cx="18465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http://matrixmultiplication.xyz/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Matrix</a:t>
            </a:r>
            <a:r>
              <a:rPr spc="-85" dirty="0"/>
              <a:t> </a:t>
            </a:r>
            <a:r>
              <a:rPr spc="-10" dirty="0"/>
              <a:t>multiplication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949" y="1713975"/>
            <a:ext cx="8877074" cy="18276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93000" y="3947836"/>
            <a:ext cx="14617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Khan</a:t>
            </a:r>
            <a:r>
              <a:rPr sz="1100" u="sng" spc="-6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1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Academy</a:t>
            </a:r>
            <a:r>
              <a:rPr sz="1100" u="sng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1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Tutorial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Pay</a:t>
            </a:r>
            <a:r>
              <a:rPr spc="-75" dirty="0"/>
              <a:t> </a:t>
            </a:r>
            <a:r>
              <a:rPr dirty="0"/>
              <a:t>attention</a:t>
            </a:r>
            <a:r>
              <a:rPr spc="-65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dirty="0"/>
              <a:t>size</a:t>
            </a:r>
            <a:r>
              <a:rPr spc="-60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spc="-10" dirty="0"/>
              <a:t>input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99" y="1152475"/>
            <a:ext cx="7173199" cy="33016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Backpropagation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802" y="1170125"/>
            <a:ext cx="8694296" cy="2833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26925" y="4221363"/>
            <a:ext cx="35725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https://en.wikipedia.org/wiki/Backpropagation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sigmoid</a:t>
            </a:r>
            <a:r>
              <a:rPr spc="-120" dirty="0"/>
              <a:t> </a:t>
            </a:r>
            <a:r>
              <a:rPr dirty="0"/>
              <a:t>activation</a:t>
            </a:r>
            <a:r>
              <a:rPr spc="-120" dirty="0"/>
              <a:t> </a:t>
            </a:r>
            <a:r>
              <a:rPr spc="-10" dirty="0"/>
              <a:t>function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512" y="1454312"/>
            <a:ext cx="3947497" cy="318836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95" dirty="0"/>
              <a:t> </a:t>
            </a:r>
            <a:r>
              <a:rPr dirty="0"/>
              <a:t>rectifier</a:t>
            </a:r>
            <a:r>
              <a:rPr spc="-95" dirty="0"/>
              <a:t> </a:t>
            </a:r>
            <a:r>
              <a:rPr dirty="0"/>
              <a:t>linear</a:t>
            </a:r>
            <a:r>
              <a:rPr spc="-95" dirty="0"/>
              <a:t> </a:t>
            </a:r>
            <a:r>
              <a:rPr dirty="0"/>
              <a:t>unit</a:t>
            </a:r>
            <a:r>
              <a:rPr spc="-95" dirty="0"/>
              <a:t> </a:t>
            </a:r>
            <a:r>
              <a:rPr dirty="0"/>
              <a:t>(ReLU)</a:t>
            </a:r>
            <a:r>
              <a:rPr spc="-90" dirty="0"/>
              <a:t> </a:t>
            </a:r>
            <a:r>
              <a:rPr dirty="0"/>
              <a:t>activation</a:t>
            </a:r>
            <a:r>
              <a:rPr spc="-95" dirty="0"/>
              <a:t> </a:t>
            </a:r>
            <a:r>
              <a:rPr spc="-10" dirty="0"/>
              <a:t>function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7796" y="1627405"/>
            <a:ext cx="4139389" cy="31204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4600" y="2421224"/>
            <a:ext cx="3145799" cy="40809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850" y="350137"/>
            <a:ext cx="8167640" cy="42564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98275" y="4937688"/>
            <a:ext cx="52654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http://cs231n.stanford.edu/slides/2019/cs231n_2019_lecture04.pdf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Setting</a:t>
            </a:r>
            <a:r>
              <a:rPr spc="-95" dirty="0"/>
              <a:t> </a:t>
            </a:r>
            <a:r>
              <a:rPr dirty="0"/>
              <a:t>up</a:t>
            </a:r>
            <a:r>
              <a:rPr spc="-95" dirty="0"/>
              <a:t> </a:t>
            </a:r>
            <a:r>
              <a:rPr dirty="0"/>
              <a:t>Google</a:t>
            </a:r>
            <a:r>
              <a:rPr spc="-95" dirty="0"/>
              <a:t> </a:t>
            </a:r>
            <a:r>
              <a:rPr spc="-10" dirty="0"/>
              <a:t>Colab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000" y="1254224"/>
            <a:ext cx="4419599" cy="31813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7275" y="1375750"/>
            <a:ext cx="2912674" cy="26776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85" dirty="0"/>
              <a:t> </a:t>
            </a:r>
            <a:r>
              <a:rPr dirty="0"/>
              <a:t>is</a:t>
            </a:r>
            <a:r>
              <a:rPr spc="-80" dirty="0"/>
              <a:t> </a:t>
            </a:r>
            <a:r>
              <a:rPr dirty="0"/>
              <a:t>an</a:t>
            </a:r>
            <a:r>
              <a:rPr spc="-80" dirty="0"/>
              <a:t> </a:t>
            </a:r>
            <a:r>
              <a:rPr dirty="0"/>
              <a:t>artificial</a:t>
            </a:r>
            <a:r>
              <a:rPr spc="-80" dirty="0"/>
              <a:t> </a:t>
            </a:r>
            <a:r>
              <a:rPr dirty="0"/>
              <a:t>neural</a:t>
            </a:r>
            <a:r>
              <a:rPr spc="-85" dirty="0"/>
              <a:t> </a:t>
            </a:r>
            <a:r>
              <a:rPr spc="-10" dirty="0"/>
              <a:t>network?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875" y="1434450"/>
            <a:ext cx="5195225" cy="32355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9900" y="4074188"/>
            <a:ext cx="8002270" cy="10452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536194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Artificial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“neurons”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also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called </a:t>
            </a:r>
            <a:r>
              <a:rPr sz="1400" dirty="0">
                <a:latin typeface="Arial"/>
                <a:cs typeface="Arial"/>
              </a:rPr>
              <a:t>“processing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units”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5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Recommended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read: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“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Man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Who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Tried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to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Redeem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World</a:t>
            </a:r>
            <a:r>
              <a:rPr sz="14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with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Logic</a:t>
            </a:r>
            <a:r>
              <a:rPr sz="1400" spc="-10" dirty="0">
                <a:latin typeface="Arial"/>
                <a:cs typeface="Arial"/>
              </a:rPr>
              <a:t>”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Installing</a:t>
            </a:r>
            <a:r>
              <a:rPr spc="-165" dirty="0"/>
              <a:t> </a:t>
            </a:r>
            <a:r>
              <a:rPr spc="-30" dirty="0"/>
              <a:t>PyTorch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0" y="1207801"/>
            <a:ext cx="8074899" cy="3038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26000" y="4501413"/>
            <a:ext cx="1495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https://pytorch.org/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Practice:</a:t>
            </a:r>
            <a:r>
              <a:rPr spc="-95" dirty="0"/>
              <a:t> </a:t>
            </a:r>
            <a:r>
              <a:rPr dirty="0"/>
              <a:t>tensors</a:t>
            </a:r>
            <a:r>
              <a:rPr spc="-95" dirty="0"/>
              <a:t> </a:t>
            </a:r>
            <a:r>
              <a:rPr dirty="0"/>
              <a:t>in</a:t>
            </a:r>
            <a:r>
              <a:rPr spc="-95" dirty="0"/>
              <a:t> </a:t>
            </a:r>
            <a:r>
              <a:rPr spc="-10" dirty="0"/>
              <a:t>Pytorch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176350"/>
            <a:ext cx="8255000" cy="29400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69265" indent="-366395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Notebook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Solutions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Questions: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1890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bias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terms?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torch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tensor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from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numpy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array?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torch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tensor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always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run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GPU?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in-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place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operation?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in-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place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methods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named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Pytorch?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rectifier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linear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unit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linear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non-linear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function?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Gradient</a:t>
            </a:r>
            <a:r>
              <a:rPr spc="-15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2287" y="4302455"/>
            <a:ext cx="6999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https://github.com/fastai/fastbook/blob/master/04_mnist_basics.ipynb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2900" y="1032974"/>
            <a:ext cx="6297425" cy="30775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Stochastic</a:t>
            </a:r>
            <a:r>
              <a:rPr spc="-140" dirty="0"/>
              <a:t> </a:t>
            </a:r>
            <a:r>
              <a:rPr dirty="0"/>
              <a:t>gradient</a:t>
            </a:r>
            <a:r>
              <a:rPr spc="-140" dirty="0"/>
              <a:t> </a:t>
            </a:r>
            <a:r>
              <a:rPr spc="-10" dirty="0"/>
              <a:t>descent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196" y="1170309"/>
            <a:ext cx="5613846" cy="350944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8875" y="520601"/>
            <a:ext cx="7826324" cy="37553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0424" y="4626338"/>
            <a:ext cx="2454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Implementing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gradient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descent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Numerical</a:t>
            </a:r>
            <a:r>
              <a:rPr spc="-135" dirty="0"/>
              <a:t> </a:t>
            </a:r>
            <a:r>
              <a:rPr dirty="0"/>
              <a:t>calculation</a:t>
            </a:r>
            <a:r>
              <a:rPr spc="-130" dirty="0"/>
              <a:t> </a:t>
            </a:r>
            <a:r>
              <a:rPr dirty="0"/>
              <a:t>of</a:t>
            </a:r>
            <a:r>
              <a:rPr spc="-130" dirty="0"/>
              <a:t> </a:t>
            </a:r>
            <a:r>
              <a:rPr spc="-10" dirty="0"/>
              <a:t>derivatives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9199" y="1287837"/>
            <a:ext cx="4108374" cy="28395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33508" y="4433037"/>
            <a:ext cx="35128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Numerical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derivatives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Numerical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and</a:t>
            </a:r>
            <a:r>
              <a:rPr sz="1400" u="heavy" spc="-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analytic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derivatives</a:t>
            </a:r>
            <a:r>
              <a:rPr sz="1400" u="heavy" spc="-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in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Python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Gradient</a:t>
            </a:r>
            <a:r>
              <a:rPr spc="-125" dirty="0"/>
              <a:t> </a:t>
            </a:r>
            <a:r>
              <a:rPr spc="-10" dirty="0"/>
              <a:t>computation</a:t>
            </a:r>
            <a:r>
              <a:rPr spc="-125" dirty="0"/>
              <a:t> </a:t>
            </a:r>
            <a:r>
              <a:rPr spc="-10" dirty="0"/>
              <a:t>graphs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0" y="1400196"/>
            <a:ext cx="6861228" cy="33431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60675" y="4809213"/>
            <a:ext cx="52654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http://cs231n.stanford.edu/slides/2019/cs231n_2019_lecture04.pdf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Gradient</a:t>
            </a:r>
            <a:r>
              <a:rPr spc="-125" dirty="0"/>
              <a:t> </a:t>
            </a:r>
            <a:r>
              <a:rPr spc="-10" dirty="0"/>
              <a:t>computation</a:t>
            </a:r>
            <a:r>
              <a:rPr spc="-125" dirty="0"/>
              <a:t> </a:t>
            </a:r>
            <a:r>
              <a:rPr spc="-10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0675" y="4809213"/>
            <a:ext cx="52654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http://cs231n.stanford.edu/slides/2019/cs231n_2019_lecture04.pdf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700" y="1170124"/>
            <a:ext cx="6354542" cy="337970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0" y="967234"/>
            <a:ext cx="8498467" cy="3422973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00" dirty="0"/>
              <a:t> </a:t>
            </a:r>
            <a:r>
              <a:rPr dirty="0"/>
              <a:t>importance</a:t>
            </a:r>
            <a:r>
              <a:rPr spc="-95" dirty="0"/>
              <a:t> </a:t>
            </a:r>
            <a:r>
              <a:rPr dirty="0"/>
              <a:t>of</a:t>
            </a:r>
            <a:r>
              <a:rPr spc="-95" dirty="0"/>
              <a:t> </a:t>
            </a:r>
            <a:r>
              <a:rPr dirty="0"/>
              <a:t>the</a:t>
            </a:r>
            <a:r>
              <a:rPr spc="-95" dirty="0"/>
              <a:t> </a:t>
            </a:r>
            <a:r>
              <a:rPr dirty="0"/>
              <a:t>learning</a:t>
            </a:r>
            <a:r>
              <a:rPr spc="-95" dirty="0"/>
              <a:t> </a:t>
            </a:r>
            <a:r>
              <a:rPr spc="-20" dirty="0"/>
              <a:t>rate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284640"/>
            <a:ext cx="8817725" cy="32064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85" dirty="0"/>
              <a:t> </a:t>
            </a:r>
            <a:r>
              <a:rPr dirty="0"/>
              <a:t>is</a:t>
            </a:r>
            <a:r>
              <a:rPr spc="-80" dirty="0"/>
              <a:t> </a:t>
            </a:r>
            <a:r>
              <a:rPr dirty="0"/>
              <a:t>an</a:t>
            </a:r>
            <a:r>
              <a:rPr spc="-80" dirty="0"/>
              <a:t> </a:t>
            </a:r>
            <a:r>
              <a:rPr dirty="0"/>
              <a:t>artificial</a:t>
            </a:r>
            <a:r>
              <a:rPr spc="-80" dirty="0"/>
              <a:t> </a:t>
            </a:r>
            <a:r>
              <a:rPr dirty="0"/>
              <a:t>neural</a:t>
            </a:r>
            <a:r>
              <a:rPr spc="-85" dirty="0"/>
              <a:t> </a:t>
            </a:r>
            <a:r>
              <a:rPr spc="-10" dirty="0"/>
              <a:t>network?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875" y="1326374"/>
            <a:ext cx="2618450" cy="32311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40650" y="2349150"/>
            <a:ext cx="5690199" cy="7629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93500" y="4141638"/>
            <a:ext cx="495173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Image: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Frank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Rosenblatt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Mark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3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Perceptron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Cornell </a:t>
            </a:r>
            <a:r>
              <a:rPr sz="1400" dirty="0">
                <a:latin typeface="Arial"/>
                <a:cs typeface="Arial"/>
              </a:rPr>
              <a:t>University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(1961)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00" dirty="0"/>
              <a:t> </a:t>
            </a:r>
            <a:r>
              <a:rPr dirty="0"/>
              <a:t>importance</a:t>
            </a:r>
            <a:r>
              <a:rPr spc="-95" dirty="0"/>
              <a:t> </a:t>
            </a:r>
            <a:r>
              <a:rPr dirty="0"/>
              <a:t>of</a:t>
            </a:r>
            <a:r>
              <a:rPr spc="-95" dirty="0"/>
              <a:t> </a:t>
            </a:r>
            <a:r>
              <a:rPr dirty="0"/>
              <a:t>the</a:t>
            </a:r>
            <a:r>
              <a:rPr spc="-95" dirty="0"/>
              <a:t> </a:t>
            </a:r>
            <a:r>
              <a:rPr dirty="0"/>
              <a:t>learning</a:t>
            </a:r>
            <a:r>
              <a:rPr spc="-95" dirty="0"/>
              <a:t> </a:t>
            </a:r>
            <a:r>
              <a:rPr spc="-20" dirty="0"/>
              <a:t>rate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2325" y="1669900"/>
            <a:ext cx="4314824" cy="211454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Choosing</a:t>
            </a:r>
            <a:r>
              <a:rPr spc="-110" dirty="0"/>
              <a:t> </a:t>
            </a:r>
            <a:r>
              <a:rPr dirty="0"/>
              <a:t>a</a:t>
            </a:r>
            <a:r>
              <a:rPr spc="-105" dirty="0"/>
              <a:t> </a:t>
            </a:r>
            <a:r>
              <a:rPr dirty="0"/>
              <a:t>learning</a:t>
            </a:r>
            <a:r>
              <a:rPr spc="-105" dirty="0"/>
              <a:t> </a:t>
            </a:r>
            <a:r>
              <a:rPr spc="-20" dirty="0"/>
              <a:t>rate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7025" y="1717287"/>
            <a:ext cx="3086099" cy="2333624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Choosing</a:t>
            </a:r>
            <a:r>
              <a:rPr spc="-110" dirty="0"/>
              <a:t> </a:t>
            </a:r>
            <a:r>
              <a:rPr dirty="0"/>
              <a:t>a</a:t>
            </a:r>
            <a:r>
              <a:rPr spc="-105" dirty="0"/>
              <a:t> </a:t>
            </a:r>
            <a:r>
              <a:rPr dirty="0"/>
              <a:t>learning</a:t>
            </a:r>
            <a:r>
              <a:rPr spc="-105" dirty="0"/>
              <a:t> </a:t>
            </a:r>
            <a:r>
              <a:rPr spc="-20" dirty="0"/>
              <a:t>rate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700" y="1524125"/>
            <a:ext cx="3086099" cy="23336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2350" y="1259162"/>
            <a:ext cx="3086099" cy="2333624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Weight</a:t>
            </a:r>
            <a:r>
              <a:rPr spc="-90" dirty="0"/>
              <a:t> </a:t>
            </a:r>
            <a:r>
              <a:rPr dirty="0"/>
              <a:t>decay</a:t>
            </a:r>
            <a:r>
              <a:rPr spc="-90" dirty="0"/>
              <a:t> </a:t>
            </a:r>
            <a:r>
              <a:rPr dirty="0"/>
              <a:t>aka</a:t>
            </a:r>
            <a:r>
              <a:rPr spc="-90" dirty="0"/>
              <a:t> </a:t>
            </a:r>
            <a:r>
              <a:rPr spc="-20" dirty="0"/>
              <a:t>lx-</a:t>
            </a:r>
            <a:r>
              <a:rPr spc="-10" dirty="0"/>
              <a:t>regularization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85027" y="3886087"/>
            <a:ext cx="1932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L1</a:t>
            </a:r>
            <a:r>
              <a:rPr sz="1400" u="heavy" spc="-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and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L2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regularization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1553287"/>
            <a:ext cx="8839201" cy="173132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70" dirty="0"/>
              <a:t> </a:t>
            </a:r>
            <a:r>
              <a:rPr dirty="0"/>
              <a:t>bias</a:t>
            </a:r>
            <a:r>
              <a:rPr spc="-70" dirty="0"/>
              <a:t> </a:t>
            </a:r>
            <a:r>
              <a:rPr dirty="0"/>
              <a:t>vs</a:t>
            </a:r>
            <a:r>
              <a:rPr spc="-65" dirty="0"/>
              <a:t> </a:t>
            </a:r>
            <a:r>
              <a:rPr dirty="0"/>
              <a:t>variance</a:t>
            </a:r>
            <a:r>
              <a:rPr spc="-70" dirty="0"/>
              <a:t> </a:t>
            </a:r>
            <a:r>
              <a:rPr spc="-10" dirty="0"/>
              <a:t>tradeoff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358694"/>
            <a:ext cx="8799915" cy="2639974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70" dirty="0"/>
              <a:t> </a:t>
            </a:r>
            <a:r>
              <a:rPr dirty="0"/>
              <a:t>bias</a:t>
            </a:r>
            <a:r>
              <a:rPr spc="-70" dirty="0"/>
              <a:t> </a:t>
            </a:r>
            <a:r>
              <a:rPr dirty="0"/>
              <a:t>vs</a:t>
            </a:r>
            <a:r>
              <a:rPr spc="-65" dirty="0"/>
              <a:t> </a:t>
            </a:r>
            <a:r>
              <a:rPr dirty="0"/>
              <a:t>variance</a:t>
            </a:r>
            <a:r>
              <a:rPr spc="-70" dirty="0"/>
              <a:t> </a:t>
            </a:r>
            <a:r>
              <a:rPr spc="-10" dirty="0"/>
              <a:t>tradeoff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900" y="1296425"/>
            <a:ext cx="7362824" cy="280034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70" dirty="0"/>
              <a:t> </a:t>
            </a:r>
            <a:r>
              <a:rPr dirty="0"/>
              <a:t>bias</a:t>
            </a:r>
            <a:r>
              <a:rPr spc="-70" dirty="0"/>
              <a:t> </a:t>
            </a:r>
            <a:r>
              <a:rPr dirty="0"/>
              <a:t>vs</a:t>
            </a:r>
            <a:r>
              <a:rPr spc="-65" dirty="0"/>
              <a:t> </a:t>
            </a:r>
            <a:r>
              <a:rPr dirty="0"/>
              <a:t>variance</a:t>
            </a:r>
            <a:r>
              <a:rPr spc="-70" dirty="0"/>
              <a:t> </a:t>
            </a:r>
            <a:r>
              <a:rPr spc="-10" dirty="0"/>
              <a:t>tradeoff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3170" y="1173343"/>
            <a:ext cx="4576690" cy="3710321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Practice:</a:t>
            </a:r>
            <a:r>
              <a:rPr spc="-105" dirty="0"/>
              <a:t> </a:t>
            </a:r>
            <a:r>
              <a:rPr dirty="0"/>
              <a:t>neural</a:t>
            </a:r>
            <a:r>
              <a:rPr spc="-105" dirty="0"/>
              <a:t> </a:t>
            </a:r>
            <a:r>
              <a:rPr dirty="0"/>
              <a:t>networks</a:t>
            </a:r>
            <a:r>
              <a:rPr spc="-100" dirty="0"/>
              <a:t> </a:t>
            </a:r>
            <a:r>
              <a:rPr dirty="0"/>
              <a:t>in</a:t>
            </a:r>
            <a:r>
              <a:rPr spc="-105" dirty="0"/>
              <a:t> </a:t>
            </a:r>
            <a:r>
              <a:rPr spc="-10" dirty="0"/>
              <a:t>PyTorch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176350"/>
            <a:ext cx="6567170" cy="350202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69265" indent="-366395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Notebook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Solutions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sz="1800" b="1" spc="-10" dirty="0">
                <a:solidFill>
                  <a:srgbClr val="595959"/>
                </a:solidFill>
                <a:latin typeface="Arial"/>
                <a:cs typeface="Arial"/>
              </a:rPr>
              <a:t>Questions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1890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subclass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nn.Module?</a:t>
            </a:r>
            <a:endParaRPr sz="1800" dirty="0">
              <a:latin typeface="Arial"/>
              <a:cs typeface="Arial"/>
            </a:endParaRPr>
          </a:p>
          <a:p>
            <a:pPr marL="1840864" lvl="1" indent="-335915">
              <a:lnSpc>
                <a:spcPct val="100000"/>
              </a:lnSpc>
              <a:spcBef>
                <a:spcPts val="330"/>
              </a:spcBef>
              <a:buChar char="○"/>
              <a:tabLst>
                <a:tab pos="184086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subclass?</a:t>
            </a:r>
            <a:endParaRPr sz="14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254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many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layers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need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learn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non-linear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mappings?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purpose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dataloader?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nn.Linear?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purpose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nn.Sequential?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would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OrderedDict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define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architecture?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90" dirty="0"/>
              <a:t> </a:t>
            </a:r>
            <a:r>
              <a:rPr dirty="0"/>
              <a:t>Softmax</a:t>
            </a:r>
            <a:r>
              <a:rPr spc="-85" dirty="0"/>
              <a:t> </a:t>
            </a:r>
            <a:r>
              <a:rPr spc="-10" dirty="0"/>
              <a:t>function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170124"/>
            <a:ext cx="8781855" cy="20889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07099" y="3548638"/>
            <a:ext cx="3611879" cy="800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https://en.wikipedia.org/wiki/Softmax_function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25"/>
              </a:spcBef>
            </a:pPr>
            <a:endParaRPr sz="1400">
              <a:latin typeface="Arial"/>
              <a:cs typeface="Arial"/>
            </a:endParaRPr>
          </a:p>
          <a:p>
            <a:pPr marL="45085" algn="ctr">
              <a:lnSpc>
                <a:spcPct val="100000"/>
              </a:lnSpc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The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softmax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activation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function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in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Python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4278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Practice:</a:t>
            </a:r>
            <a:r>
              <a:rPr spc="-110" dirty="0"/>
              <a:t> </a:t>
            </a:r>
            <a:r>
              <a:rPr dirty="0"/>
              <a:t>training</a:t>
            </a:r>
            <a:r>
              <a:rPr spc="-105" dirty="0"/>
              <a:t> </a:t>
            </a:r>
            <a:r>
              <a:rPr dirty="0"/>
              <a:t>in</a:t>
            </a:r>
            <a:r>
              <a:rPr spc="-105" dirty="0"/>
              <a:t> </a:t>
            </a:r>
            <a:r>
              <a:rPr spc="-10" dirty="0"/>
              <a:t>PyTorch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69265" indent="-366395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pc="-10" dirty="0">
                <a:hlinkClick r:id="rId2"/>
              </a:rPr>
              <a:t>Notebook</a:t>
            </a:r>
            <a:endParaRPr spc="-10" dirty="0">
              <a:hlinkClick r:id="rId3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pc="-10" dirty="0">
                <a:hlinkClick r:id="rId4"/>
              </a:rPr>
              <a:t>Solutions</a:t>
            </a:r>
            <a:endParaRPr spc="-10" dirty="0">
              <a:hlinkClick r:id="rId5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u="none" spc="-10" dirty="0">
                <a:solidFill>
                  <a:srgbClr val="595959"/>
                </a:solidFill>
              </a:rPr>
              <a:t>Questions:</a:t>
            </a:r>
          </a:p>
          <a:p>
            <a:pPr marL="469265" indent="-366395">
              <a:lnSpc>
                <a:spcPct val="100000"/>
              </a:lnSpc>
              <a:spcBef>
                <a:spcPts val="1890"/>
              </a:spcBef>
              <a:buChar char="●"/>
              <a:tabLst>
                <a:tab pos="469265" algn="l"/>
              </a:tabLst>
            </a:pPr>
            <a:r>
              <a:rPr u="none" dirty="0">
                <a:solidFill>
                  <a:srgbClr val="595959"/>
                </a:solidFill>
              </a:rPr>
              <a:t>What</a:t>
            </a:r>
            <a:r>
              <a:rPr u="none" spc="-3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is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a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logit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(in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context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of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neural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networks)?</a:t>
            </a: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u="none" dirty="0">
                <a:solidFill>
                  <a:srgbClr val="595959"/>
                </a:solidFill>
              </a:rPr>
              <a:t>How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do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we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turn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logits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into</a:t>
            </a:r>
            <a:r>
              <a:rPr u="none" spc="-10" dirty="0">
                <a:solidFill>
                  <a:srgbClr val="595959"/>
                </a:solidFill>
              </a:rPr>
              <a:t> probabilities?</a:t>
            </a:r>
          </a:p>
          <a:p>
            <a:pPr marL="469900" marR="5080" indent="-367030">
              <a:lnSpc>
                <a:spcPct val="114599"/>
              </a:lnSpc>
              <a:buChar char="●"/>
              <a:tabLst>
                <a:tab pos="469900" algn="l"/>
              </a:tabLst>
            </a:pPr>
            <a:r>
              <a:rPr u="none" dirty="0">
                <a:solidFill>
                  <a:srgbClr val="595959"/>
                </a:solidFill>
              </a:rPr>
              <a:t>What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criterion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should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use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if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change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nn.LogSoftmax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to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Softmax?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(Read </a:t>
            </a:r>
            <a:r>
              <a:rPr dirty="0">
                <a:hlinkClick r:id="rId6"/>
              </a:rPr>
              <a:t>this</a:t>
            </a:r>
            <a:r>
              <a:rPr spc="-5" dirty="0">
                <a:hlinkClick r:id="rId6"/>
              </a:rPr>
              <a:t> </a:t>
            </a:r>
            <a:r>
              <a:rPr spc="-10" dirty="0">
                <a:hlinkClick r:id="rId6"/>
              </a:rPr>
              <a:t>discussion</a:t>
            </a:r>
            <a:r>
              <a:rPr u="none" spc="-10" dirty="0">
                <a:solidFill>
                  <a:srgbClr val="595959"/>
                </a:solidFill>
              </a:rPr>
              <a:t>)</a:t>
            </a: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u="none" dirty="0">
                <a:solidFill>
                  <a:srgbClr val="595959"/>
                </a:solidFill>
              </a:rPr>
              <a:t>Where</a:t>
            </a:r>
            <a:r>
              <a:rPr u="none" spc="-3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do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define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size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of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batch?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45" dirty="0"/>
              <a:t> </a:t>
            </a:r>
            <a:r>
              <a:rPr dirty="0"/>
              <a:t>is</a:t>
            </a:r>
            <a:r>
              <a:rPr spc="-45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spc="-10" dirty="0"/>
              <a:t>perceptron?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8650" y="1225601"/>
            <a:ext cx="4438154" cy="3716954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Performance</a:t>
            </a:r>
            <a:r>
              <a:rPr spc="-70" dirty="0"/>
              <a:t> </a:t>
            </a:r>
            <a:r>
              <a:rPr dirty="0"/>
              <a:t>metrics</a:t>
            </a:r>
            <a:r>
              <a:rPr spc="-65" dirty="0"/>
              <a:t> </a:t>
            </a:r>
            <a:r>
              <a:rPr dirty="0"/>
              <a:t>vs</a:t>
            </a:r>
            <a:r>
              <a:rPr spc="-65" dirty="0"/>
              <a:t> </a:t>
            </a:r>
            <a:r>
              <a:rPr dirty="0"/>
              <a:t>loss</a:t>
            </a:r>
            <a:r>
              <a:rPr spc="-65" dirty="0"/>
              <a:t> </a:t>
            </a:r>
            <a:r>
              <a:rPr spc="-10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176350"/>
            <a:ext cx="8128634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14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performance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metric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measures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quality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predictions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validation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test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sets.</a:t>
            </a:r>
            <a:r>
              <a:rPr sz="1800" spc="-1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Accuracy,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precision,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recall,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specificity,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fbeta,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f1,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ROC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are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performance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metrics,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not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functions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725" y="2873705"/>
            <a:ext cx="7408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default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classification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error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metric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fastai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error_rate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1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accuracy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725" y="3862401"/>
            <a:ext cx="8239759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adjust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weights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(through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gradient).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error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metric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a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report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of</a:t>
            </a:r>
            <a:r>
              <a:rPr sz="1800" u="heavy" spc="-20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performance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and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it</a:t>
            </a:r>
            <a:r>
              <a:rPr sz="1800" u="heavy" spc="-20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can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be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opposite</a:t>
            </a:r>
            <a:r>
              <a:rPr sz="1800" u="heavy" spc="-20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to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the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spc="-20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loss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heavy" spc="-10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962" y="308500"/>
            <a:ext cx="7742074" cy="41771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24417" y="4762987"/>
            <a:ext cx="5919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Understanding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bias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vs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variance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tradeoff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in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neural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network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architectures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75" dirty="0"/>
              <a:t> </a:t>
            </a:r>
            <a:r>
              <a:rPr dirty="0"/>
              <a:t>long</a:t>
            </a:r>
            <a:r>
              <a:rPr spc="-75" dirty="0"/>
              <a:t> </a:t>
            </a:r>
            <a:r>
              <a:rPr dirty="0"/>
              <a:t>should</a:t>
            </a:r>
            <a:r>
              <a:rPr spc="-70" dirty="0"/>
              <a:t> </a:t>
            </a:r>
            <a:r>
              <a:rPr dirty="0"/>
              <a:t>we</a:t>
            </a:r>
            <a:r>
              <a:rPr spc="-75" dirty="0"/>
              <a:t> </a:t>
            </a:r>
            <a:r>
              <a:rPr dirty="0"/>
              <a:t>train</a:t>
            </a:r>
            <a:r>
              <a:rPr spc="-70" dirty="0"/>
              <a:t> </a:t>
            </a:r>
            <a:r>
              <a:rPr dirty="0"/>
              <a:t>the</a:t>
            </a:r>
            <a:r>
              <a:rPr spc="-75" dirty="0"/>
              <a:t> </a:t>
            </a:r>
            <a:r>
              <a:rPr spc="-10" dirty="0"/>
              <a:t>network?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574251"/>
            <a:ext cx="7519034" cy="9683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Until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overfits!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(Training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goes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down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while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validation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goes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up)</a:t>
            </a:r>
            <a:endParaRPr sz="1800">
              <a:latin typeface="Arial"/>
              <a:cs typeface="Arial"/>
            </a:endParaRPr>
          </a:p>
          <a:p>
            <a:pPr marL="379095" marR="10604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This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general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principle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applies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all</a:t>
            </a:r>
            <a:r>
              <a:rPr sz="1800" b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hyperparameters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related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model complexity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7682" y="2750574"/>
            <a:ext cx="2642627" cy="204654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800" y="464225"/>
            <a:ext cx="7994401" cy="40526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77150" y="4704763"/>
            <a:ext cx="2129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intuition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of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momentum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7087" y="4704763"/>
            <a:ext cx="3124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Exploring</a:t>
            </a:r>
            <a:r>
              <a:rPr sz="1400" u="heavy" spc="-6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momentum’s</a:t>
            </a:r>
            <a:r>
              <a:rPr sz="1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beta</a:t>
            </a:r>
            <a:r>
              <a:rPr sz="1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(notebook)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Understanding</a:t>
            </a:r>
            <a:r>
              <a:rPr spc="-120" dirty="0"/>
              <a:t> </a:t>
            </a:r>
            <a:r>
              <a:rPr spc="-10" dirty="0"/>
              <a:t>momentum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8275" y="1812925"/>
            <a:ext cx="6000749" cy="224789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The</a:t>
            </a:r>
            <a:r>
              <a:rPr spc="-160" dirty="0"/>
              <a:t> </a:t>
            </a:r>
            <a:r>
              <a:rPr dirty="0"/>
              <a:t>ADAM</a:t>
            </a:r>
            <a:r>
              <a:rPr spc="-5" dirty="0"/>
              <a:t> </a:t>
            </a:r>
            <a:r>
              <a:rPr spc="-10" dirty="0"/>
              <a:t>optimizer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875" y="1544950"/>
            <a:ext cx="8324849" cy="13049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9824" y="3210312"/>
            <a:ext cx="79705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Exponentially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moving</a:t>
            </a:r>
            <a:r>
              <a:rPr sz="1400" u="heavy" spc="-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averages</a:t>
            </a:r>
            <a:r>
              <a:rPr sz="1400" spc="-2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smoothen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trajectory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gradient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descent. </a:t>
            </a:r>
            <a:r>
              <a:rPr sz="1400" dirty="0">
                <a:latin typeface="Arial"/>
                <a:cs typeface="Arial"/>
              </a:rPr>
              <a:t>Averages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computed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across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training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batches.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optimization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algorithm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usually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trains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faster</a:t>
            </a:r>
            <a:r>
              <a:rPr sz="1400" spc="-20" dirty="0">
                <a:latin typeface="Arial"/>
                <a:cs typeface="Arial"/>
              </a:rPr>
              <a:t> than </a:t>
            </a:r>
            <a:r>
              <a:rPr sz="1400" spc="-25" dirty="0">
                <a:latin typeface="Arial"/>
                <a:cs typeface="Arial"/>
              </a:rPr>
              <a:t>SGD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7590155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/>
              <a:t>Practice:</a:t>
            </a:r>
            <a:r>
              <a:rPr spc="-114" dirty="0"/>
              <a:t> </a:t>
            </a:r>
            <a:r>
              <a:rPr dirty="0"/>
              <a:t>classifying</a:t>
            </a:r>
            <a:r>
              <a:rPr spc="-110" dirty="0"/>
              <a:t> </a:t>
            </a:r>
            <a:r>
              <a:rPr dirty="0"/>
              <a:t>images</a:t>
            </a:r>
            <a:r>
              <a:rPr spc="-114" dirty="0"/>
              <a:t> </a:t>
            </a:r>
            <a:r>
              <a:rPr dirty="0"/>
              <a:t>with</a:t>
            </a:r>
            <a:r>
              <a:rPr spc="-110" dirty="0"/>
              <a:t> </a:t>
            </a:r>
            <a:r>
              <a:rPr dirty="0"/>
              <a:t>fully</a:t>
            </a:r>
            <a:r>
              <a:rPr spc="-110" dirty="0"/>
              <a:t> </a:t>
            </a:r>
            <a:r>
              <a:rPr spc="-10" dirty="0"/>
              <a:t>connected 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416926"/>
            <a:ext cx="7792720" cy="35687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69265" indent="-366395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Notebook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Solutions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Questions: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1890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image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fed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network?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shouldn’t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network’s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accuracy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Pytorch</a:t>
            </a: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595959"/>
                </a:solidFill>
                <a:latin typeface="Arial"/>
                <a:cs typeface="Arial"/>
              </a:rPr>
              <a:t>criterion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optimizer?</a:t>
            </a:r>
            <a:endParaRPr sz="1800" dirty="0">
              <a:latin typeface="Arial"/>
              <a:cs typeface="Arial"/>
            </a:endParaRPr>
          </a:p>
          <a:p>
            <a:pPr marL="469900" marR="5080" indent="-367030">
              <a:lnSpc>
                <a:spcPct val="114599"/>
              </a:lnSpc>
              <a:buChar char="●"/>
              <a:tabLst>
                <a:tab pos="469900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1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ADAM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from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Stochastic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Descent?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they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similar?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lr</a:t>
            </a:r>
            <a:r>
              <a:rPr sz="1800" b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parameter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pass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optimizer?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pass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model.parameters()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optimizer?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152765" cy="3797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19685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f1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measure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performance metric?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Explain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ReLU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activation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sentence.</a:t>
            </a:r>
            <a:endParaRPr sz="1800">
              <a:latin typeface="Arial"/>
              <a:cs typeface="Arial"/>
            </a:endParaRPr>
          </a:p>
          <a:p>
            <a:pPr marL="379095" marR="19621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accuracy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precision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recall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as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functions?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accuracy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guaranteed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increase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value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goes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down?</a:t>
            </a:r>
            <a:endParaRPr sz="1800">
              <a:latin typeface="Arial"/>
              <a:cs typeface="Arial"/>
            </a:endParaRPr>
          </a:p>
          <a:p>
            <a:pPr marL="379095" marR="25146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Which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parts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need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differentiable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architecture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be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trainable?</a:t>
            </a:r>
            <a:endParaRPr sz="1800">
              <a:latin typeface="Arial"/>
              <a:cs typeface="Arial"/>
            </a:endParaRPr>
          </a:p>
          <a:p>
            <a:pPr marL="379095" marR="33845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trying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minimize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when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descent?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rate?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0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GPU?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GPUs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useful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deep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learning?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217534" cy="3919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250825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epoch?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batch?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maximum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size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batch?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batch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size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influence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training?</a:t>
            </a:r>
            <a:endParaRPr sz="1800">
              <a:latin typeface="Arial"/>
              <a:cs typeface="Arial"/>
            </a:endParaRPr>
          </a:p>
          <a:p>
            <a:pPr marL="379095" marR="64897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difference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between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stochastic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descent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(SGD)</a:t>
            </a:r>
            <a:r>
              <a:rPr sz="1800" spc="44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and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‘vanilla’</a:t>
            </a:r>
            <a:r>
              <a:rPr sz="1800" spc="-1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AKA</a:t>
            </a:r>
            <a:r>
              <a:rPr sz="1800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‘regular’</a:t>
            </a:r>
            <a:r>
              <a:rPr sz="18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descent?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momentum?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difference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between</a:t>
            </a:r>
            <a:r>
              <a:rPr sz="1800" spc="-114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ADAM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SGD?</a:t>
            </a:r>
            <a:endParaRPr sz="1800">
              <a:latin typeface="Arial"/>
              <a:cs typeface="Arial"/>
            </a:endParaRPr>
          </a:p>
          <a:p>
            <a:pPr marL="379095" marR="78295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Jacobian?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Hessian?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Hessians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deep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learning?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Suppose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have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ground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truth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‘cat’</a:t>
            </a:r>
            <a:r>
              <a:rPr sz="1800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label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encoded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[0,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1].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assume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ground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truth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‘dog’</a:t>
            </a:r>
            <a:r>
              <a:rPr sz="1800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label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[1,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0]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cat</a:t>
            </a:r>
            <a:r>
              <a:rPr sz="1800" b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point).</a:t>
            </a:r>
            <a:endParaRPr sz="18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network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first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outputs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[0.75,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0.25]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prediction</a:t>
            </a:r>
            <a:endParaRPr sz="14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next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epoch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it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outputs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[0.99,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0.01]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prediction</a:t>
            </a:r>
            <a:endParaRPr sz="14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Has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cross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entropy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increased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decreased?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162925" cy="35972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mean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dataset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‘linearly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separable’?</a:t>
            </a:r>
            <a:endParaRPr sz="1800">
              <a:latin typeface="Arial"/>
              <a:cs typeface="Arial"/>
            </a:endParaRPr>
          </a:p>
          <a:p>
            <a:pPr marL="379095" marR="39560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many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layers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neural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network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need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order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learn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non-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linear correlations?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What’s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difference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between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performance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metric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function?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should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shuffle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every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epoch?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Explain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bias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variance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tradeoff.</a:t>
            </a:r>
            <a:endParaRPr sz="18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Effect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increasing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number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epochs</a:t>
            </a:r>
            <a:endParaRPr sz="14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Increasing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number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layers</a:t>
            </a:r>
            <a:endParaRPr sz="14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Increasing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amount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dropped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out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connections</a:t>
            </a:r>
            <a:endParaRPr sz="14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254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would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you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define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‘regularization’?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purpose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dropout?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work?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Should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dropout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active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during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inference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time?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45" dirty="0"/>
              <a:t> </a:t>
            </a:r>
            <a:r>
              <a:rPr dirty="0"/>
              <a:t>is</a:t>
            </a:r>
            <a:r>
              <a:rPr spc="-45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spc="-10" dirty="0"/>
              <a:t>perceptron?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5550" y="1076825"/>
            <a:ext cx="3768396" cy="36637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7449" y="4842838"/>
            <a:ext cx="76873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</a:t>
            </a:r>
            <a:r>
              <a:rPr sz="1400" u="heavy" spc="-10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fine-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grained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discussion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about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differences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in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logistic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regression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and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perceptron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algorithm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6926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469900" algn="l"/>
              </a:tabLst>
            </a:pPr>
            <a:r>
              <a:rPr u="none" dirty="0">
                <a:solidFill>
                  <a:srgbClr val="595959"/>
                </a:solidFill>
              </a:rPr>
              <a:t>What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is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vanishing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gradient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problem?</a:t>
            </a: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900" algn="l"/>
              </a:tabLst>
            </a:pPr>
            <a:r>
              <a:rPr u="none" dirty="0">
                <a:solidFill>
                  <a:srgbClr val="595959"/>
                </a:solidFill>
              </a:rPr>
              <a:t>What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does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it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mean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to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“transfer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a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tensor”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to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spc="-20" dirty="0">
                <a:solidFill>
                  <a:srgbClr val="595959"/>
                </a:solidFill>
              </a:rPr>
              <a:t>GPU?</a:t>
            </a: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900" algn="l"/>
              </a:tabLst>
            </a:pPr>
            <a:r>
              <a:rPr u="none" dirty="0">
                <a:solidFill>
                  <a:srgbClr val="595959"/>
                </a:solidFill>
              </a:rPr>
              <a:t>What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is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spc="-20" dirty="0">
                <a:solidFill>
                  <a:srgbClr val="595959"/>
                </a:solidFill>
              </a:rPr>
              <a:t>CUDA?</a:t>
            </a:r>
          </a:p>
          <a:p>
            <a:pPr marL="469265" marR="5080" indent="-367030">
              <a:lnSpc>
                <a:spcPct val="114599"/>
              </a:lnSpc>
              <a:buChar char="●"/>
              <a:tabLst>
                <a:tab pos="469900" algn="l"/>
              </a:tabLst>
            </a:pPr>
            <a:r>
              <a:rPr u="none" dirty="0">
                <a:solidFill>
                  <a:srgbClr val="595959"/>
                </a:solidFill>
              </a:rPr>
              <a:t>How</a:t>
            </a:r>
            <a:r>
              <a:rPr u="none" spc="-3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does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amount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of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RAM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available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in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GPU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affect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types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of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models </a:t>
            </a:r>
            <a:r>
              <a:rPr u="none" dirty="0">
                <a:solidFill>
                  <a:srgbClr val="595959"/>
                </a:solidFill>
              </a:rPr>
              <a:t>and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data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that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can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use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to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train?</a:t>
            </a: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900" algn="l"/>
              </a:tabLst>
            </a:pPr>
            <a:r>
              <a:rPr u="none" dirty="0">
                <a:solidFill>
                  <a:srgbClr val="595959"/>
                </a:solidFill>
              </a:rPr>
              <a:t>What</a:t>
            </a:r>
            <a:r>
              <a:rPr u="none" spc="-3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should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try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when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torch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reports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‘CUDA</a:t>
            </a:r>
            <a:r>
              <a:rPr u="none" spc="-1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out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of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memory’</a:t>
            </a:r>
            <a:r>
              <a:rPr u="none" spc="-80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errors?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81602" y="1238200"/>
            <a:ext cx="1920875" cy="274320"/>
          </a:xfrm>
          <a:prstGeom prst="rect">
            <a:avLst/>
          </a:prstGeom>
          <a:solidFill>
            <a:srgbClr val="F6F6F7"/>
          </a:solidFill>
        </p:spPr>
        <p:txBody>
          <a:bodyPr vert="horz" wrap="square" lIns="0" tIns="666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25"/>
              </a:spcBef>
            </a:pPr>
            <a:r>
              <a:rPr sz="1200" spc="-10" dirty="0">
                <a:solidFill>
                  <a:srgbClr val="0F2B3D"/>
                </a:solidFill>
                <a:latin typeface="Courier New"/>
                <a:cs typeface="Courier New"/>
              </a:rPr>
              <a:t>optimizer.zero_grad()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52777" y="1216355"/>
            <a:ext cx="2019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loop?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249" y="1176350"/>
            <a:ext cx="8214995" cy="34829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need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call</a:t>
            </a:r>
            <a:endParaRPr sz="1800">
              <a:latin typeface="Arial"/>
              <a:cs typeface="Arial"/>
            </a:endParaRPr>
          </a:p>
          <a:p>
            <a:pPr marL="379095" marR="27051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What’s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difference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between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parameter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hyperparameter?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What’s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another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common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name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‘parameter’</a:t>
            </a:r>
            <a:r>
              <a:rPr sz="1800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neural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network?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know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what’s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“optimal”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number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units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hidden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layer?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know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“optimal”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number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layers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network?</a:t>
            </a:r>
            <a:endParaRPr sz="1800">
              <a:latin typeface="Arial"/>
              <a:cs typeface="Arial"/>
            </a:endParaRPr>
          </a:p>
          <a:p>
            <a:pPr marL="379095" marR="15557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augmentation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regularization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technique?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should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apply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data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augmentations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probabilistically?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should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shuffle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inside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batch?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increasing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through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several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epochs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should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increase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or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decrease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rate?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0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evaluate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validation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early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stopping?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278495" cy="25400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weight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decay?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rate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decay?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Suppose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after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going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through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certain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number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epochs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is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higher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validation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loss.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example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underfitting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overfitting?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vanishing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problem?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appear?</a:t>
            </a:r>
            <a:endParaRPr sz="1800">
              <a:latin typeface="Arial"/>
              <a:cs typeface="Arial"/>
            </a:endParaRPr>
          </a:p>
          <a:p>
            <a:pPr marL="379095" marR="28194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vanishing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more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likely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appear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when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representing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Jacobians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weight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vectors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8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bits,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16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bits,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32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bits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precision?</a:t>
            </a:r>
            <a:endParaRPr sz="1800">
              <a:latin typeface="Arial"/>
              <a:cs typeface="Arial"/>
            </a:endParaRPr>
          </a:p>
          <a:p>
            <a:pPr marL="379095" marR="28257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ReLU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activation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less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likely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display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vanishing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gradients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than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sigmoid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activation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functions?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251825" cy="37973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resize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images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before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training?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If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retrain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inference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network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pre-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trained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Imagenet,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we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need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normalize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image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channels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mean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 intensities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original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dataset?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receptive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field?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convolution?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apply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padding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images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before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doing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convolutions?</a:t>
            </a:r>
            <a:endParaRPr sz="1800">
              <a:latin typeface="Arial"/>
              <a:cs typeface="Arial"/>
            </a:endParaRPr>
          </a:p>
          <a:p>
            <a:pPr marL="379095" marR="5651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When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calling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conv2d(...,...,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64)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many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output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channels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producing?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from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each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other?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vanishing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‘numerical’</a:t>
            </a:r>
            <a:r>
              <a:rPr sz="18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problem?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mean?</a:t>
            </a:r>
            <a:endParaRPr sz="1800">
              <a:latin typeface="Arial"/>
              <a:cs typeface="Arial"/>
            </a:endParaRPr>
          </a:p>
          <a:p>
            <a:pPr marL="379095" marR="32067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likely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get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vanishing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when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fp16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fp32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data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types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our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weights?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Resources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199" y="1176350"/>
            <a:ext cx="7661909" cy="3605529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16865" indent="-304165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Intro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to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Deep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Learning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with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PyTorch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at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Udacity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Convolutional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Neural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Networks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at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Coursera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Fast.ai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-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Deep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Learning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for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Coders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PyImageSearch</a:t>
            </a:r>
            <a:r>
              <a:rPr sz="1800" u="heavy" spc="-6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18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Blog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Stanford’s</a:t>
            </a:r>
            <a:r>
              <a:rPr sz="18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CS231: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Convolutional</a:t>
            </a:r>
            <a:r>
              <a:rPr sz="18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Neural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Networks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for</a:t>
            </a:r>
            <a:r>
              <a:rPr sz="18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Visual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Recognition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3blue1brown’s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series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on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neural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networks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Goodfellow’s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Deep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Learning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Book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(great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for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theory)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Visualizing</a:t>
            </a:r>
            <a:r>
              <a:rPr sz="18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and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understanding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neural</a:t>
            </a:r>
            <a:r>
              <a:rPr sz="18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networks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(Stanford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lecture)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har char="-"/>
              <a:tabLst>
                <a:tab pos="3168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Review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content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cross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entropy</a:t>
            </a:r>
            <a:endParaRPr sz="1800">
              <a:latin typeface="Arial"/>
              <a:cs typeface="Arial"/>
            </a:endParaRPr>
          </a:p>
          <a:p>
            <a:pPr marL="774065" lvl="1" indent="-287655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-"/>
              <a:tabLst>
                <a:tab pos="774065" algn="l"/>
              </a:tabLst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0"/>
              </a:rPr>
              <a:t>On</a:t>
            </a:r>
            <a:r>
              <a:rPr sz="1400" u="heavy" spc="-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0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0"/>
              </a:rPr>
              <a:t>ML</a:t>
            </a:r>
            <a:r>
              <a:rPr sz="1400" u="heavy" spc="-5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0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0"/>
              </a:rPr>
              <a:t>Mastery</a:t>
            </a:r>
            <a:endParaRPr sz="1400">
              <a:latin typeface="Arial"/>
              <a:cs typeface="Arial"/>
            </a:endParaRPr>
          </a:p>
          <a:p>
            <a:pPr marL="774065" lvl="1" indent="-287655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-"/>
              <a:tabLst>
                <a:tab pos="774065" algn="l"/>
              </a:tabLst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Brief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video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by</a:t>
            </a:r>
            <a:r>
              <a:rPr sz="1400" u="heavy" spc="-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Udacity</a:t>
            </a:r>
            <a:endParaRPr sz="1400">
              <a:latin typeface="Arial"/>
              <a:cs typeface="Arial"/>
            </a:endParaRPr>
          </a:p>
          <a:p>
            <a:pPr marL="774065" lvl="1" indent="-287655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-"/>
              <a:tabLst>
                <a:tab pos="774065" algn="l"/>
              </a:tabLst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2"/>
              </a:rPr>
              <a:t>Aurelien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2"/>
              </a:rPr>
              <a:t>Geron’s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2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2"/>
              </a:rPr>
              <a:t>explanation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Regression</a:t>
            </a:r>
            <a:r>
              <a:rPr spc="-100" dirty="0"/>
              <a:t> </a:t>
            </a:r>
            <a:r>
              <a:rPr dirty="0"/>
              <a:t>with</a:t>
            </a:r>
            <a:r>
              <a:rPr spc="-100" dirty="0"/>
              <a:t> </a:t>
            </a:r>
            <a:r>
              <a:rPr dirty="0"/>
              <a:t>a</a:t>
            </a:r>
            <a:r>
              <a:rPr spc="-95" dirty="0"/>
              <a:t> </a:t>
            </a:r>
            <a:r>
              <a:rPr dirty="0"/>
              <a:t>neural</a:t>
            </a:r>
            <a:r>
              <a:rPr spc="-100" dirty="0"/>
              <a:t> </a:t>
            </a:r>
            <a:r>
              <a:rPr spc="-10" dirty="0"/>
              <a:t>network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hlinkClick r:id="rId2"/>
              </a:rPr>
              <a:t>https://utstat.toronto.edu/reid/sta2212s/2021/Galton85.pdf</a:t>
            </a:r>
          </a:p>
          <a:p>
            <a:pPr marL="12700" marR="5080">
              <a:lnSpc>
                <a:spcPct val="114599"/>
              </a:lnSpc>
              <a:spcBef>
                <a:spcPts val="1575"/>
              </a:spcBef>
            </a:pPr>
            <a:r>
              <a:rPr spc="-10" dirty="0">
                <a:hlinkClick r:id="rId3"/>
              </a:rPr>
              <a:t>https://www.researchgate.net/publication/280970132_Galton's_Family_Heights_D</a:t>
            </a:r>
            <a:r>
              <a:rPr u="none" spc="-10" dirty="0"/>
              <a:t> </a:t>
            </a:r>
            <a:r>
              <a:rPr spc="-10" dirty="0">
                <a:hlinkClick r:id="rId3"/>
              </a:rPr>
              <a:t>ata_Revisited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80" dirty="0"/>
              <a:t> </a:t>
            </a:r>
            <a:r>
              <a:rPr dirty="0"/>
              <a:t>does</a:t>
            </a:r>
            <a:r>
              <a:rPr spc="-75" dirty="0"/>
              <a:t> </a:t>
            </a:r>
            <a:r>
              <a:rPr dirty="0"/>
              <a:t>a</a:t>
            </a:r>
            <a:r>
              <a:rPr spc="-75" dirty="0"/>
              <a:t> </a:t>
            </a:r>
            <a:r>
              <a:rPr dirty="0"/>
              <a:t>neural</a:t>
            </a:r>
            <a:r>
              <a:rPr spc="-80" dirty="0"/>
              <a:t> </a:t>
            </a:r>
            <a:r>
              <a:rPr dirty="0"/>
              <a:t>network</a:t>
            </a:r>
            <a:r>
              <a:rPr spc="-75" dirty="0"/>
              <a:t> </a:t>
            </a:r>
            <a:r>
              <a:rPr spc="-10" dirty="0"/>
              <a:t>‘learn’?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176350"/>
            <a:ext cx="7990205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learns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weights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”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aka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parameters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”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aka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connection</a:t>
            </a:r>
            <a:r>
              <a:rPr sz="1800" i="1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strengths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”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minimize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measure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error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(aka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“loss”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aka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“cost”)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given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inputs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595959"/>
                </a:solidFill>
                <a:latin typeface="Arial"/>
                <a:cs typeface="Arial"/>
              </a:rPr>
              <a:t>x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(aka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dataset”)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2300" y="2120000"/>
            <a:ext cx="5311676" cy="28916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2404</Words>
  <Application>Microsoft Office PowerPoint</Application>
  <PresentationFormat>On-screen Show (16:9)</PresentationFormat>
  <Paragraphs>281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8" baseType="lpstr">
      <vt:lpstr>Arial</vt:lpstr>
      <vt:lpstr>Courier New</vt:lpstr>
      <vt:lpstr>Office Theme</vt:lpstr>
      <vt:lpstr>PowerPoint Presentation</vt:lpstr>
      <vt:lpstr>About me</vt:lpstr>
      <vt:lpstr>Agenda</vt:lpstr>
      <vt:lpstr>Knowing the jargon</vt:lpstr>
      <vt:lpstr>What is an artificial neural network?</vt:lpstr>
      <vt:lpstr>What is an artificial neural network?</vt:lpstr>
      <vt:lpstr>What is a perceptron?</vt:lpstr>
      <vt:lpstr>What is a perceptron?</vt:lpstr>
      <vt:lpstr>What does a neural network ‘learn’?</vt:lpstr>
      <vt:lpstr>Multilayer perceptrons</vt:lpstr>
      <vt:lpstr>Hidden layers</vt:lpstr>
      <vt:lpstr>Hidden layers</vt:lpstr>
      <vt:lpstr>Stir the pile</vt:lpstr>
      <vt:lpstr>Different network architectures represent different ways to ‘stir the pile’</vt:lpstr>
      <vt:lpstr>What is deep learning?</vt:lpstr>
      <vt:lpstr>Visualizing a CNN</vt:lpstr>
      <vt:lpstr>What is a GPU?</vt:lpstr>
      <vt:lpstr>Why use a GPU for deep learning?</vt:lpstr>
      <vt:lpstr>PowerPoint Presentation</vt:lpstr>
      <vt:lpstr>PowerPoint Presentation</vt:lpstr>
      <vt:lpstr>Why do we use deep learning?</vt:lpstr>
      <vt:lpstr>Applications of deep learning</vt:lpstr>
      <vt:lpstr>Why do we use deep learning?</vt:lpstr>
      <vt:lpstr>PowerPoint Presentation</vt:lpstr>
      <vt:lpstr>Choose the right loss function for the task</vt:lpstr>
      <vt:lpstr>Choose the right loss function for the task</vt:lpstr>
      <vt:lpstr>PowerPoint Presentation</vt:lpstr>
      <vt:lpstr>Can we solve this task with logistic regression?</vt:lpstr>
      <vt:lpstr>Q: Which loss function should we use for binary logistic regression?</vt:lpstr>
      <vt:lpstr>Cross Entropy</vt:lpstr>
      <vt:lpstr>Cross entropy</vt:lpstr>
      <vt:lpstr>PowerPoint Presentation</vt:lpstr>
      <vt:lpstr>PowerPoint Presentation</vt:lpstr>
      <vt:lpstr>PowerPoint Presentation</vt:lpstr>
      <vt:lpstr>The feedforward pass</vt:lpstr>
      <vt:lpstr>Learning non-linearities</vt:lpstr>
      <vt:lpstr>Learning non-linearities</vt:lpstr>
      <vt:lpstr>Learning non-linearities</vt:lpstr>
      <vt:lpstr>PowerPoint Presentation</vt:lpstr>
      <vt:lpstr>How do computers represent images?</vt:lpstr>
      <vt:lpstr>Images as tensors</vt:lpstr>
      <vt:lpstr>Matrix multiplication</vt:lpstr>
      <vt:lpstr>Matrix multiplication</vt:lpstr>
      <vt:lpstr>Pay attention to the size of the input</vt:lpstr>
      <vt:lpstr>Backpropagation</vt:lpstr>
      <vt:lpstr>The sigmoid activation function</vt:lpstr>
      <vt:lpstr>The rectifier linear unit (ReLU) activation function</vt:lpstr>
      <vt:lpstr>PowerPoint Presentation</vt:lpstr>
      <vt:lpstr>Setting up Google Colab</vt:lpstr>
      <vt:lpstr>Installing PyTorch</vt:lpstr>
      <vt:lpstr>Practice: tensors in Pytorch</vt:lpstr>
      <vt:lpstr>Gradient descent</vt:lpstr>
      <vt:lpstr>Stochastic gradient descent</vt:lpstr>
      <vt:lpstr>PowerPoint Presentation</vt:lpstr>
      <vt:lpstr>Numerical calculation of derivatives</vt:lpstr>
      <vt:lpstr>Gradient computation graphs</vt:lpstr>
      <vt:lpstr>Gradient computation graphs</vt:lpstr>
      <vt:lpstr>PowerPoint Presentation</vt:lpstr>
      <vt:lpstr>The importance of the learning rate</vt:lpstr>
      <vt:lpstr>The importance of the learning rate</vt:lpstr>
      <vt:lpstr>Choosing a learning rate</vt:lpstr>
      <vt:lpstr>Choosing a learning rate</vt:lpstr>
      <vt:lpstr>Weight decay aka lx-regularization</vt:lpstr>
      <vt:lpstr>The bias vs variance tradeoff</vt:lpstr>
      <vt:lpstr>The bias vs variance tradeoff</vt:lpstr>
      <vt:lpstr>The bias vs variance tradeoff</vt:lpstr>
      <vt:lpstr>Practice: neural networks in PyTorch</vt:lpstr>
      <vt:lpstr>The Softmax function</vt:lpstr>
      <vt:lpstr>Practice: training in PyTorch</vt:lpstr>
      <vt:lpstr>Performance metrics vs loss functions</vt:lpstr>
      <vt:lpstr>PowerPoint Presentation</vt:lpstr>
      <vt:lpstr>How long should we train the network?</vt:lpstr>
      <vt:lpstr>PowerPoint Presentation</vt:lpstr>
      <vt:lpstr>Understanding momentum</vt:lpstr>
      <vt:lpstr>The ADAM optimizer</vt:lpstr>
      <vt:lpstr>Practice: classifying images with fully connected networks</vt:lpstr>
      <vt:lpstr>Review questions</vt:lpstr>
      <vt:lpstr>Review questions</vt:lpstr>
      <vt:lpstr>Review questions</vt:lpstr>
      <vt:lpstr>Review questions</vt:lpstr>
      <vt:lpstr>Review questions</vt:lpstr>
      <vt:lpstr>Review questions</vt:lpstr>
      <vt:lpstr>Review questions</vt:lpstr>
      <vt:lpstr>Resources</vt:lpstr>
      <vt:lpstr>Regression with a neural network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April 2023 - Backpropagation and Gradient Descent in Neural Networks</dc:title>
  <cp:lastModifiedBy>uot94b6kXOxS59Bt</cp:lastModifiedBy>
  <cp:revision>3</cp:revision>
  <dcterms:created xsi:type="dcterms:W3CDTF">2024-02-03T20:37:52Z</dcterms:created>
  <dcterms:modified xsi:type="dcterms:W3CDTF">2024-02-04T18:28:03Z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